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99" r:id="rId3"/>
    <p:sldId id="300" r:id="rId4"/>
    <p:sldId id="297" r:id="rId5"/>
    <p:sldId id="281" r:id="rId6"/>
    <p:sldId id="280" r:id="rId7"/>
    <p:sldId id="282" r:id="rId8"/>
    <p:sldId id="283" r:id="rId9"/>
    <p:sldId id="284" r:id="rId10"/>
    <p:sldId id="285" r:id="rId11"/>
    <p:sldId id="286" r:id="rId12"/>
    <p:sldId id="287" r:id="rId13"/>
    <p:sldId id="288" r:id="rId14"/>
    <p:sldId id="289" r:id="rId15"/>
    <p:sldId id="290" r:id="rId16"/>
    <p:sldId id="291" r:id="rId17"/>
    <p:sldId id="292" r:id="rId18"/>
    <p:sldId id="293" r:id="rId19"/>
    <p:sldId id="298" r:id="rId20"/>
    <p:sldId id="296" r:id="rId21"/>
  </p:sldIdLst>
  <p:sldSz cx="6858000" cy="9144000" type="screen4x3"/>
  <p:notesSz cx="6797675" cy="9926638"/>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9385E"/>
    <a:srgbClr val="CEE6A8"/>
    <a:srgbClr val="A1CE59"/>
    <a:srgbClr val="9ECA3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ddels stil 2 - aks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505E3EF-67EA-436B-97B2-0124C06EBD24}" styleName="Middels stil 4 - aks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9" d="100"/>
          <a:sy n="79" d="100"/>
        </p:scale>
        <p:origin x="3024" y="114"/>
      </p:cViewPr>
      <p:guideLst>
        <p:guide orient="horz" pos="2880"/>
        <p:guide pos="216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834CF58E-08D4-4334-99F7-22FC2499D0EB}" type="datetimeFigureOut">
              <a:rPr lang="nb-NO" smtClean="0"/>
              <a:t>28.08.2019</a:t>
            </a:fld>
            <a:endParaRPr lang="nb-NO"/>
          </a:p>
        </p:txBody>
      </p:sp>
      <p:sp>
        <p:nvSpPr>
          <p:cNvPr id="4" name="Plassholder for lysbilde 3"/>
          <p:cNvSpPr>
            <a:spLocks noGrp="1" noRot="1" noChangeAspect="1"/>
          </p:cNvSpPr>
          <p:nvPr>
            <p:ph type="sldImg" idx="2"/>
          </p:nvPr>
        </p:nvSpPr>
        <p:spPr>
          <a:xfrm>
            <a:off x="2003425" y="744538"/>
            <a:ext cx="2790825" cy="3722687"/>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6" name="Plassholder for bunntekst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09FA8C5B-9896-407D-B41D-CCD3DFD9CE63}" type="slidenum">
              <a:rPr lang="nb-NO" smtClean="0"/>
              <a:t>‹#›</a:t>
            </a:fld>
            <a:endParaRPr lang="nb-NO"/>
          </a:p>
        </p:txBody>
      </p:sp>
    </p:spTree>
    <p:extLst>
      <p:ext uri="{BB962C8B-B14F-4D97-AF65-F5344CB8AC3E}">
        <p14:creationId xmlns:p14="http://schemas.microsoft.com/office/powerpoint/2010/main" val="37655315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p:cNvSpPr>
            <a:spLocks noGrp="1"/>
          </p:cNvSpPr>
          <p:nvPr>
            <p:ph type="ctrTitle"/>
          </p:nvPr>
        </p:nvSpPr>
        <p:spPr>
          <a:xfrm>
            <a:off x="514350" y="2840568"/>
            <a:ext cx="5829300" cy="1960033"/>
          </a:xfrm>
        </p:spPr>
        <p:txBody>
          <a:bodyPr/>
          <a:lstStyle/>
          <a:p>
            <a:r>
              <a:rPr lang="nb-NO" smtClean="0"/>
              <a:t>Klikk for å redigere tittelstil</a:t>
            </a:r>
            <a:endParaRPr lang="nb-NO"/>
          </a:p>
        </p:txBody>
      </p:sp>
      <p:sp>
        <p:nvSpPr>
          <p:cNvPr id="3" name="Undertittel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smtClean="0"/>
              <a:t>Klikk for å redigere undertittelstil i malen</a:t>
            </a:r>
            <a:endParaRPr lang="nb-NO"/>
          </a:p>
        </p:txBody>
      </p:sp>
      <p:sp>
        <p:nvSpPr>
          <p:cNvPr id="4" name="Plassholder for dato 3"/>
          <p:cNvSpPr>
            <a:spLocks noGrp="1"/>
          </p:cNvSpPr>
          <p:nvPr>
            <p:ph type="dt" sz="half" idx="10"/>
          </p:nvPr>
        </p:nvSpPr>
        <p:spPr/>
        <p:txBody>
          <a:bodyPr/>
          <a:lstStyle/>
          <a:p>
            <a:fld id="{F8D602F3-0A49-4051-9DD9-DE0BC94603AA}" type="datetimeFigureOut">
              <a:rPr lang="nb-NO" smtClean="0"/>
              <a:t>28.08.2019</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F3DD9764-4AA4-4B6B-9276-573AA26FE180}" type="slidenum">
              <a:rPr lang="nb-NO" smtClean="0"/>
              <a:t>‹#›</a:t>
            </a:fld>
            <a:endParaRPr lang="nb-NO"/>
          </a:p>
        </p:txBody>
      </p:sp>
    </p:spTree>
    <p:extLst>
      <p:ext uri="{BB962C8B-B14F-4D97-AF65-F5344CB8AC3E}">
        <p14:creationId xmlns:p14="http://schemas.microsoft.com/office/powerpoint/2010/main" val="20315887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innhold 2"/>
          <p:cNvSpPr>
            <a:spLocks noGrp="1"/>
          </p:cNvSpPr>
          <p:nvPr>
            <p:ph idx="1"/>
          </p:nvPr>
        </p:nvSpPr>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10"/>
          </p:nvPr>
        </p:nvSpPr>
        <p:spPr/>
        <p:txBody>
          <a:bodyPr/>
          <a:lstStyle/>
          <a:p>
            <a:fld id="{F8D602F3-0A49-4051-9DD9-DE0BC94603AA}" type="datetimeFigureOut">
              <a:rPr lang="nb-NO" smtClean="0"/>
              <a:t>28.08.2019</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F3DD9764-4AA4-4B6B-9276-573AA26FE180}" type="slidenum">
              <a:rPr lang="nb-NO" smtClean="0"/>
              <a:t>‹#›</a:t>
            </a:fld>
            <a:endParaRPr lang="nb-NO"/>
          </a:p>
        </p:txBody>
      </p:sp>
    </p:spTree>
    <p:extLst>
      <p:ext uri="{BB962C8B-B14F-4D97-AF65-F5344CB8AC3E}">
        <p14:creationId xmlns:p14="http://schemas.microsoft.com/office/powerpoint/2010/main" val="28958695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p:cNvSpPr>
            <a:spLocks noGrp="1"/>
          </p:cNvSpPr>
          <p:nvPr>
            <p:ph type="title"/>
          </p:nvPr>
        </p:nvSpPr>
        <p:spPr>
          <a:xfrm>
            <a:off x="541735" y="5875867"/>
            <a:ext cx="5829300" cy="1816100"/>
          </a:xfrm>
        </p:spPr>
        <p:txBody>
          <a:bodyPr anchor="t"/>
          <a:lstStyle>
            <a:lvl1pPr algn="l">
              <a:defRPr sz="4000" b="1" cap="all"/>
            </a:lvl1pPr>
          </a:lstStyle>
          <a:p>
            <a:r>
              <a:rPr lang="nb-NO" smtClean="0"/>
              <a:t>Klikk for å redigere tittelstil</a:t>
            </a:r>
            <a:endParaRPr lang="nb-NO"/>
          </a:p>
        </p:txBody>
      </p:sp>
      <p:sp>
        <p:nvSpPr>
          <p:cNvPr id="3" name="Plassholder for tekst 2"/>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b-NO" smtClean="0"/>
              <a:t>Klikk for å redigere tekststiler i malen</a:t>
            </a:r>
          </a:p>
        </p:txBody>
      </p:sp>
      <p:sp>
        <p:nvSpPr>
          <p:cNvPr id="4" name="Plassholder for dato 3"/>
          <p:cNvSpPr>
            <a:spLocks noGrp="1"/>
          </p:cNvSpPr>
          <p:nvPr>
            <p:ph type="dt" sz="half" idx="10"/>
          </p:nvPr>
        </p:nvSpPr>
        <p:spPr/>
        <p:txBody>
          <a:bodyPr/>
          <a:lstStyle/>
          <a:p>
            <a:fld id="{F8D602F3-0A49-4051-9DD9-DE0BC94603AA}" type="datetimeFigureOut">
              <a:rPr lang="nb-NO" smtClean="0"/>
              <a:t>28.08.2019</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F3DD9764-4AA4-4B6B-9276-573AA26FE180}" type="slidenum">
              <a:rPr lang="nb-NO" smtClean="0"/>
              <a:t>‹#›</a:t>
            </a:fld>
            <a:endParaRPr lang="nb-NO"/>
          </a:p>
        </p:txBody>
      </p:sp>
    </p:spTree>
    <p:extLst>
      <p:ext uri="{BB962C8B-B14F-4D97-AF65-F5344CB8AC3E}">
        <p14:creationId xmlns:p14="http://schemas.microsoft.com/office/powerpoint/2010/main" val="6090470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innhold 2"/>
          <p:cNvSpPr>
            <a:spLocks noGrp="1"/>
          </p:cNvSpPr>
          <p:nvPr>
            <p:ph sz="half" idx="1"/>
          </p:nvPr>
        </p:nvSpPr>
        <p:spPr>
          <a:xfrm>
            <a:off x="257175" y="2844800"/>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innhold 3"/>
          <p:cNvSpPr>
            <a:spLocks noGrp="1"/>
          </p:cNvSpPr>
          <p:nvPr>
            <p:ph sz="half" idx="2"/>
          </p:nvPr>
        </p:nvSpPr>
        <p:spPr>
          <a:xfrm>
            <a:off x="2628900" y="2844800"/>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Plassholder for dato 4"/>
          <p:cNvSpPr>
            <a:spLocks noGrp="1"/>
          </p:cNvSpPr>
          <p:nvPr>
            <p:ph type="dt" sz="half" idx="10"/>
          </p:nvPr>
        </p:nvSpPr>
        <p:spPr/>
        <p:txBody>
          <a:bodyPr/>
          <a:lstStyle/>
          <a:p>
            <a:fld id="{F8D602F3-0A49-4051-9DD9-DE0BC94603AA}" type="datetimeFigureOut">
              <a:rPr lang="nb-NO" smtClean="0"/>
              <a:t>28.08.2019</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F3DD9764-4AA4-4B6B-9276-573AA26FE180}" type="slidenum">
              <a:rPr lang="nb-NO" smtClean="0"/>
              <a:t>‹#›</a:t>
            </a:fld>
            <a:endParaRPr lang="nb-NO"/>
          </a:p>
        </p:txBody>
      </p:sp>
    </p:spTree>
    <p:extLst>
      <p:ext uri="{BB962C8B-B14F-4D97-AF65-F5344CB8AC3E}">
        <p14:creationId xmlns:p14="http://schemas.microsoft.com/office/powerpoint/2010/main" val="20662480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a:xfrm>
            <a:off x="342900" y="366184"/>
            <a:ext cx="6172200" cy="1524000"/>
          </a:xfrm>
        </p:spPr>
        <p:txBody>
          <a:bodyPr/>
          <a:lstStyle>
            <a:lvl1pPr>
              <a:defRPr/>
            </a:lvl1pPr>
          </a:lstStyle>
          <a:p>
            <a:r>
              <a:rPr lang="nb-NO" smtClean="0"/>
              <a:t>Klikk for å redigere tittelstil</a:t>
            </a:r>
            <a:endParaRPr lang="nb-NO"/>
          </a:p>
        </p:txBody>
      </p:sp>
      <p:sp>
        <p:nvSpPr>
          <p:cNvPr id="3" name="Plassholder for tekst 2"/>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4" name="Plassholder for innhold 3"/>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Plassholder for tekst 4"/>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6" name="Plassholder for innhold 5"/>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7" name="Plassholder for dato 6"/>
          <p:cNvSpPr>
            <a:spLocks noGrp="1"/>
          </p:cNvSpPr>
          <p:nvPr>
            <p:ph type="dt" sz="half" idx="10"/>
          </p:nvPr>
        </p:nvSpPr>
        <p:spPr/>
        <p:txBody>
          <a:bodyPr/>
          <a:lstStyle/>
          <a:p>
            <a:fld id="{F8D602F3-0A49-4051-9DD9-DE0BC94603AA}" type="datetimeFigureOut">
              <a:rPr lang="nb-NO" smtClean="0"/>
              <a:t>28.08.2019</a:t>
            </a:fld>
            <a:endParaRPr lang="nb-NO"/>
          </a:p>
        </p:txBody>
      </p:sp>
      <p:sp>
        <p:nvSpPr>
          <p:cNvPr id="8" name="Plassholder for bunntekst 7"/>
          <p:cNvSpPr>
            <a:spLocks noGrp="1"/>
          </p:cNvSpPr>
          <p:nvPr>
            <p:ph type="ftr" sz="quarter" idx="11"/>
          </p:nvPr>
        </p:nvSpPr>
        <p:spPr/>
        <p:txBody>
          <a:bodyPr/>
          <a:lstStyle/>
          <a:p>
            <a:endParaRPr lang="nb-NO"/>
          </a:p>
        </p:txBody>
      </p:sp>
      <p:sp>
        <p:nvSpPr>
          <p:cNvPr id="9" name="Plassholder for lysbildenummer 8"/>
          <p:cNvSpPr>
            <a:spLocks noGrp="1"/>
          </p:cNvSpPr>
          <p:nvPr>
            <p:ph type="sldNum" sz="quarter" idx="12"/>
          </p:nvPr>
        </p:nvSpPr>
        <p:spPr/>
        <p:txBody>
          <a:bodyPr/>
          <a:lstStyle/>
          <a:p>
            <a:fld id="{F3DD9764-4AA4-4B6B-9276-573AA26FE180}" type="slidenum">
              <a:rPr lang="nb-NO" smtClean="0"/>
              <a:t>‹#›</a:t>
            </a:fld>
            <a:endParaRPr lang="nb-NO"/>
          </a:p>
        </p:txBody>
      </p:sp>
    </p:spTree>
    <p:extLst>
      <p:ext uri="{BB962C8B-B14F-4D97-AF65-F5344CB8AC3E}">
        <p14:creationId xmlns:p14="http://schemas.microsoft.com/office/powerpoint/2010/main" val="21992842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dato 2"/>
          <p:cNvSpPr>
            <a:spLocks noGrp="1"/>
          </p:cNvSpPr>
          <p:nvPr>
            <p:ph type="dt" sz="half" idx="10"/>
          </p:nvPr>
        </p:nvSpPr>
        <p:spPr/>
        <p:txBody>
          <a:bodyPr/>
          <a:lstStyle/>
          <a:p>
            <a:fld id="{F8D602F3-0A49-4051-9DD9-DE0BC94603AA}" type="datetimeFigureOut">
              <a:rPr lang="nb-NO" smtClean="0"/>
              <a:t>28.08.2019</a:t>
            </a:fld>
            <a:endParaRPr lang="nb-NO"/>
          </a:p>
        </p:txBody>
      </p:sp>
      <p:sp>
        <p:nvSpPr>
          <p:cNvPr id="4" name="Plassholder for bunntekst 3"/>
          <p:cNvSpPr>
            <a:spLocks noGrp="1"/>
          </p:cNvSpPr>
          <p:nvPr>
            <p:ph type="ftr" sz="quarter" idx="11"/>
          </p:nvPr>
        </p:nvSpPr>
        <p:spPr/>
        <p:txBody>
          <a:bodyPr/>
          <a:lstStyle/>
          <a:p>
            <a:endParaRPr lang="nb-NO"/>
          </a:p>
        </p:txBody>
      </p:sp>
      <p:sp>
        <p:nvSpPr>
          <p:cNvPr id="5" name="Plassholder for lysbildenummer 4"/>
          <p:cNvSpPr>
            <a:spLocks noGrp="1"/>
          </p:cNvSpPr>
          <p:nvPr>
            <p:ph type="sldNum" sz="quarter" idx="12"/>
          </p:nvPr>
        </p:nvSpPr>
        <p:spPr/>
        <p:txBody>
          <a:bodyPr/>
          <a:lstStyle/>
          <a:p>
            <a:fld id="{F3DD9764-4AA4-4B6B-9276-573AA26FE180}" type="slidenum">
              <a:rPr lang="nb-NO" smtClean="0"/>
              <a:t>‹#›</a:t>
            </a:fld>
            <a:endParaRPr lang="nb-NO"/>
          </a:p>
        </p:txBody>
      </p:sp>
    </p:spTree>
    <p:extLst>
      <p:ext uri="{BB962C8B-B14F-4D97-AF65-F5344CB8AC3E}">
        <p14:creationId xmlns:p14="http://schemas.microsoft.com/office/powerpoint/2010/main" val="59483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F8D602F3-0A49-4051-9DD9-DE0BC94603AA}" type="datetimeFigureOut">
              <a:rPr lang="nb-NO" smtClean="0"/>
              <a:t>28.08.2019</a:t>
            </a:fld>
            <a:endParaRPr lang="nb-NO"/>
          </a:p>
        </p:txBody>
      </p:sp>
      <p:sp>
        <p:nvSpPr>
          <p:cNvPr id="3" name="Plassholder for bunntekst 2"/>
          <p:cNvSpPr>
            <a:spLocks noGrp="1"/>
          </p:cNvSpPr>
          <p:nvPr>
            <p:ph type="ftr" sz="quarter" idx="11"/>
          </p:nvPr>
        </p:nvSpPr>
        <p:spPr/>
        <p:txBody>
          <a:bodyPr/>
          <a:lstStyle/>
          <a:p>
            <a:endParaRPr lang="nb-NO"/>
          </a:p>
        </p:txBody>
      </p:sp>
      <p:sp>
        <p:nvSpPr>
          <p:cNvPr id="4" name="Plassholder for lysbildenummer 3"/>
          <p:cNvSpPr>
            <a:spLocks noGrp="1"/>
          </p:cNvSpPr>
          <p:nvPr>
            <p:ph type="sldNum" sz="quarter" idx="12"/>
          </p:nvPr>
        </p:nvSpPr>
        <p:spPr/>
        <p:txBody>
          <a:bodyPr/>
          <a:lstStyle/>
          <a:p>
            <a:fld id="{F3DD9764-4AA4-4B6B-9276-573AA26FE180}" type="slidenum">
              <a:rPr lang="nb-NO" smtClean="0"/>
              <a:t>‹#›</a:t>
            </a:fld>
            <a:endParaRPr lang="nb-NO"/>
          </a:p>
        </p:txBody>
      </p:sp>
    </p:spTree>
    <p:extLst>
      <p:ext uri="{BB962C8B-B14F-4D97-AF65-F5344CB8AC3E}">
        <p14:creationId xmlns:p14="http://schemas.microsoft.com/office/powerpoint/2010/main" val="25126654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342900" y="364067"/>
            <a:ext cx="2256235" cy="1549400"/>
          </a:xfrm>
        </p:spPr>
        <p:txBody>
          <a:bodyPr anchor="b"/>
          <a:lstStyle>
            <a:lvl1pPr algn="l">
              <a:defRPr sz="2000" b="1"/>
            </a:lvl1pPr>
          </a:lstStyle>
          <a:p>
            <a:r>
              <a:rPr lang="nb-NO" smtClean="0"/>
              <a:t>Klikk for å redigere tittelstil</a:t>
            </a:r>
            <a:endParaRPr lang="nb-NO"/>
          </a:p>
        </p:txBody>
      </p:sp>
      <p:sp>
        <p:nvSpPr>
          <p:cNvPr id="3" name="Plassholder for innhold 2"/>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tekst 3"/>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Plassholder for dato 4"/>
          <p:cNvSpPr>
            <a:spLocks noGrp="1"/>
          </p:cNvSpPr>
          <p:nvPr>
            <p:ph type="dt" sz="half" idx="10"/>
          </p:nvPr>
        </p:nvSpPr>
        <p:spPr/>
        <p:txBody>
          <a:bodyPr/>
          <a:lstStyle/>
          <a:p>
            <a:fld id="{F8D602F3-0A49-4051-9DD9-DE0BC94603AA}" type="datetimeFigureOut">
              <a:rPr lang="nb-NO" smtClean="0"/>
              <a:t>28.08.2019</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F3DD9764-4AA4-4B6B-9276-573AA26FE180}" type="slidenum">
              <a:rPr lang="nb-NO" smtClean="0"/>
              <a:t>‹#›</a:t>
            </a:fld>
            <a:endParaRPr lang="nb-NO"/>
          </a:p>
        </p:txBody>
      </p:sp>
    </p:spTree>
    <p:extLst>
      <p:ext uri="{BB962C8B-B14F-4D97-AF65-F5344CB8AC3E}">
        <p14:creationId xmlns:p14="http://schemas.microsoft.com/office/powerpoint/2010/main" val="32713600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1344216" y="6400800"/>
            <a:ext cx="4114800" cy="755651"/>
          </a:xfrm>
        </p:spPr>
        <p:txBody>
          <a:bodyPr anchor="b"/>
          <a:lstStyle>
            <a:lvl1pPr algn="l">
              <a:defRPr sz="2000" b="1"/>
            </a:lvl1pPr>
          </a:lstStyle>
          <a:p>
            <a:r>
              <a:rPr lang="nb-NO" smtClean="0"/>
              <a:t>Klikk for å redigere tittelstil</a:t>
            </a:r>
            <a:endParaRPr lang="nb-NO"/>
          </a:p>
        </p:txBody>
      </p:sp>
      <p:sp>
        <p:nvSpPr>
          <p:cNvPr id="3" name="Plassholder for bilde 2"/>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Plassholder for dato 4"/>
          <p:cNvSpPr>
            <a:spLocks noGrp="1"/>
          </p:cNvSpPr>
          <p:nvPr>
            <p:ph type="dt" sz="half" idx="10"/>
          </p:nvPr>
        </p:nvSpPr>
        <p:spPr/>
        <p:txBody>
          <a:bodyPr/>
          <a:lstStyle/>
          <a:p>
            <a:fld id="{F8D602F3-0A49-4051-9DD9-DE0BC94603AA}" type="datetimeFigureOut">
              <a:rPr lang="nb-NO" smtClean="0"/>
              <a:t>28.08.2019</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F3DD9764-4AA4-4B6B-9276-573AA26FE180}" type="slidenum">
              <a:rPr lang="nb-NO" smtClean="0"/>
              <a:t>‹#›</a:t>
            </a:fld>
            <a:endParaRPr lang="nb-NO"/>
          </a:p>
        </p:txBody>
      </p:sp>
    </p:spTree>
    <p:extLst>
      <p:ext uri="{BB962C8B-B14F-4D97-AF65-F5344CB8AC3E}">
        <p14:creationId xmlns:p14="http://schemas.microsoft.com/office/powerpoint/2010/main" val="4806624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loddrett tekst 2"/>
          <p:cNvSpPr>
            <a:spLocks noGrp="1"/>
          </p:cNvSpPr>
          <p:nvPr>
            <p:ph type="body" orient="vert" idx="1"/>
          </p:nvPr>
        </p:nvSpPr>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10"/>
          </p:nvPr>
        </p:nvSpPr>
        <p:spPr/>
        <p:txBody>
          <a:bodyPr/>
          <a:lstStyle/>
          <a:p>
            <a:fld id="{F8D602F3-0A49-4051-9DD9-DE0BC94603AA}" type="datetimeFigureOut">
              <a:rPr lang="nb-NO" smtClean="0"/>
              <a:t>28.08.2019</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F3DD9764-4AA4-4B6B-9276-573AA26FE180}" type="slidenum">
              <a:rPr lang="nb-NO" smtClean="0"/>
              <a:t>‹#›</a:t>
            </a:fld>
            <a:endParaRPr lang="nb-NO"/>
          </a:p>
        </p:txBody>
      </p:sp>
    </p:spTree>
    <p:extLst>
      <p:ext uri="{BB962C8B-B14F-4D97-AF65-F5344CB8AC3E}">
        <p14:creationId xmlns:p14="http://schemas.microsoft.com/office/powerpoint/2010/main" val="41972894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3729037" y="488951"/>
            <a:ext cx="1157288" cy="10401300"/>
          </a:xfrm>
        </p:spPr>
        <p:txBody>
          <a:bodyPr vert="eaVert"/>
          <a:lstStyle/>
          <a:p>
            <a:r>
              <a:rPr lang="nb-NO" smtClean="0"/>
              <a:t>Klikk for å redigere tittelstil</a:t>
            </a:r>
            <a:endParaRPr lang="nb-NO"/>
          </a:p>
        </p:txBody>
      </p:sp>
      <p:sp>
        <p:nvSpPr>
          <p:cNvPr id="3" name="Plassholder for loddrett tekst 2"/>
          <p:cNvSpPr>
            <a:spLocks noGrp="1"/>
          </p:cNvSpPr>
          <p:nvPr>
            <p:ph type="body" orient="vert" idx="1"/>
          </p:nvPr>
        </p:nvSpPr>
        <p:spPr>
          <a:xfrm>
            <a:off x="257175" y="488951"/>
            <a:ext cx="3357563" cy="10401300"/>
          </a:xfrm>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10"/>
          </p:nvPr>
        </p:nvSpPr>
        <p:spPr/>
        <p:txBody>
          <a:bodyPr/>
          <a:lstStyle/>
          <a:p>
            <a:fld id="{F8D602F3-0A49-4051-9DD9-DE0BC94603AA}" type="datetimeFigureOut">
              <a:rPr lang="nb-NO" smtClean="0"/>
              <a:t>28.08.2019</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F3DD9764-4AA4-4B6B-9276-573AA26FE180}" type="slidenum">
              <a:rPr lang="nb-NO" smtClean="0"/>
              <a:t>‹#›</a:t>
            </a:fld>
            <a:endParaRPr lang="nb-NO"/>
          </a:p>
        </p:txBody>
      </p:sp>
    </p:spTree>
    <p:extLst>
      <p:ext uri="{BB962C8B-B14F-4D97-AF65-F5344CB8AC3E}">
        <p14:creationId xmlns:p14="http://schemas.microsoft.com/office/powerpoint/2010/main" val="93538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lang="nb-NO" smtClean="0"/>
              <a:t>Klikk for å redigere tittelstil</a:t>
            </a:r>
            <a:endParaRPr lang="nb-NO"/>
          </a:p>
        </p:txBody>
      </p:sp>
      <p:sp>
        <p:nvSpPr>
          <p:cNvPr id="3" name="Plassholder for tekst 2"/>
          <p:cNvSpPr>
            <a:spLocks noGrp="1"/>
          </p:cNvSpPr>
          <p:nvPr>
            <p:ph type="body" idx="1"/>
          </p:nvPr>
        </p:nvSpPr>
        <p:spPr>
          <a:xfrm>
            <a:off x="342900" y="2133601"/>
            <a:ext cx="6172200" cy="6034617"/>
          </a:xfrm>
          <a:prstGeom prst="rect">
            <a:avLst/>
          </a:prstGeom>
        </p:spPr>
        <p:txBody>
          <a:bodyPr vert="horz" lIns="91440" tIns="45720" rIns="91440" bIns="45720" rtlCol="0">
            <a:normAutofit/>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2"/>
          </p:nvPr>
        </p:nvSpPr>
        <p:spPr>
          <a:xfrm>
            <a:off x="342900" y="8475134"/>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fld id="{F8D602F3-0A49-4051-9DD9-DE0BC94603AA}" type="datetimeFigureOut">
              <a:rPr lang="nb-NO" smtClean="0"/>
              <a:t>28.08.2019</a:t>
            </a:fld>
            <a:endParaRPr lang="nb-NO"/>
          </a:p>
        </p:txBody>
      </p:sp>
      <p:sp>
        <p:nvSpPr>
          <p:cNvPr id="5" name="Plassholder for bunntekst 4"/>
          <p:cNvSpPr>
            <a:spLocks noGrp="1"/>
          </p:cNvSpPr>
          <p:nvPr>
            <p:ph type="ftr" sz="quarter" idx="3"/>
          </p:nvPr>
        </p:nvSpPr>
        <p:spPr>
          <a:xfrm>
            <a:off x="2343150" y="8475134"/>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p:cNvSpPr>
            <a:spLocks noGrp="1"/>
          </p:cNvSpPr>
          <p:nvPr>
            <p:ph type="sldNum" sz="quarter" idx="4"/>
          </p:nvPr>
        </p:nvSpPr>
        <p:spPr>
          <a:xfrm>
            <a:off x="4914900" y="8475134"/>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fld id="{F3DD9764-4AA4-4B6B-9276-573AA26FE180}" type="slidenum">
              <a:rPr lang="nb-NO" smtClean="0"/>
              <a:t>‹#›</a:t>
            </a:fld>
            <a:endParaRPr lang="nb-NO"/>
          </a:p>
        </p:txBody>
      </p:sp>
    </p:spTree>
    <p:extLst>
      <p:ext uri="{BB962C8B-B14F-4D97-AF65-F5344CB8AC3E}">
        <p14:creationId xmlns:p14="http://schemas.microsoft.com/office/powerpoint/2010/main" val="2431694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7.xm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d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55" y="6416104"/>
            <a:ext cx="6858000" cy="2116336"/>
          </a:xfrm>
          <a:prstGeom prst="rect">
            <a:avLst/>
          </a:prstGeom>
        </p:spPr>
      </p:pic>
      <p:sp>
        <p:nvSpPr>
          <p:cNvPr id="10" name="TekstSylinder 9"/>
          <p:cNvSpPr txBox="1"/>
          <p:nvPr/>
        </p:nvSpPr>
        <p:spPr>
          <a:xfrm>
            <a:off x="764704" y="4788024"/>
            <a:ext cx="5295872" cy="1292662"/>
          </a:xfrm>
          <a:prstGeom prst="rect">
            <a:avLst/>
          </a:prstGeom>
          <a:noFill/>
        </p:spPr>
        <p:txBody>
          <a:bodyPr wrap="none" rtlCol="0">
            <a:spAutoFit/>
          </a:bodyPr>
          <a:lstStyle/>
          <a:p>
            <a:pPr algn="ctr"/>
            <a:r>
              <a:rPr lang="nb-NO" sz="6000" dirty="0" smtClean="0">
                <a:solidFill>
                  <a:srgbClr val="A1CE59"/>
                </a:solidFill>
                <a:latin typeface="Copperplate Gothic Bold" panose="020E0705020206020404" pitchFamily="34" charset="0"/>
              </a:rPr>
              <a:t>Villa Skaar</a:t>
            </a:r>
          </a:p>
          <a:p>
            <a:pPr algn="ctr"/>
            <a:r>
              <a:rPr lang="nb-NO" dirty="0" smtClean="0">
                <a:solidFill>
                  <a:srgbClr val="C00000"/>
                </a:solidFill>
                <a:latin typeface="Copperplate Gothic Bold" panose="020E0705020206020404" pitchFamily="34" charset="0"/>
              </a:rPr>
              <a:t>DEMENSBROSJYRE KORTVERSJON</a:t>
            </a:r>
          </a:p>
        </p:txBody>
      </p:sp>
      <p:pic>
        <p:nvPicPr>
          <p:cNvPr id="9" name="Bild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0888" y="3132040"/>
            <a:ext cx="2024403" cy="1800000"/>
          </a:xfrm>
          <a:prstGeom prst="rect">
            <a:avLst/>
          </a:prstGeom>
        </p:spPr>
      </p:pic>
      <p:pic>
        <p:nvPicPr>
          <p:cNvPr id="11" name="Bild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820" y="611560"/>
            <a:ext cx="6858000" cy="2116336"/>
          </a:xfrm>
          <a:prstGeom prst="rect">
            <a:avLst/>
          </a:prstGeom>
        </p:spPr>
      </p:pic>
    </p:spTree>
    <p:extLst>
      <p:ext uri="{BB962C8B-B14F-4D97-AF65-F5344CB8AC3E}">
        <p14:creationId xmlns:p14="http://schemas.microsoft.com/office/powerpoint/2010/main" val="332906619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kstSylinder 28"/>
          <p:cNvSpPr txBox="1"/>
          <p:nvPr/>
        </p:nvSpPr>
        <p:spPr>
          <a:xfrm>
            <a:off x="476672" y="4258290"/>
            <a:ext cx="5904656" cy="2462213"/>
          </a:xfrm>
          <a:prstGeom prst="rect">
            <a:avLst/>
          </a:prstGeom>
          <a:noFill/>
        </p:spPr>
        <p:txBody>
          <a:bodyPr wrap="square" rtlCol="0">
            <a:spAutoFit/>
          </a:bodyPr>
          <a:lstStyle/>
          <a:p>
            <a:pPr algn="just"/>
            <a:r>
              <a:rPr lang="nb-NO" sz="1400" dirty="0" err="1" smtClean="0">
                <a:solidFill>
                  <a:schemeClr val="tx1">
                    <a:lumMod val="85000"/>
                    <a:lumOff val="15000"/>
                  </a:schemeClr>
                </a:solidFill>
              </a:rPr>
              <a:t>Skaarmodellen</a:t>
            </a:r>
            <a:r>
              <a:rPr lang="nb-NO" sz="1400" dirty="0" smtClean="0">
                <a:solidFill>
                  <a:schemeClr val="tx1">
                    <a:lumMod val="85000"/>
                    <a:lumOff val="15000"/>
                  </a:schemeClr>
                </a:solidFill>
              </a:rPr>
              <a:t> </a:t>
            </a:r>
            <a:r>
              <a:rPr lang="nb-NO" sz="1400" dirty="0">
                <a:solidFill>
                  <a:schemeClr val="tx1">
                    <a:lumMod val="85000"/>
                    <a:lumOff val="15000"/>
                  </a:schemeClr>
                </a:solidFill>
              </a:rPr>
              <a:t>er vårt eget unike driftskonsept, som sikrer at alle våre beboere blir godt ivaretatt. Det er viktig for oss å prioritere nærvær og samvær, og ikke administrere oss vekk fra våre beboere</a:t>
            </a:r>
            <a:r>
              <a:rPr lang="nb-NO" sz="1400" dirty="0" smtClean="0">
                <a:solidFill>
                  <a:schemeClr val="tx1">
                    <a:lumMod val="85000"/>
                    <a:lumOff val="15000"/>
                  </a:schemeClr>
                </a:solidFill>
              </a:rPr>
              <a:t>.</a:t>
            </a:r>
          </a:p>
          <a:p>
            <a:pPr algn="just"/>
            <a:endParaRPr lang="nb-NO" sz="1400" dirty="0">
              <a:solidFill>
                <a:schemeClr val="tx1">
                  <a:lumMod val="85000"/>
                  <a:lumOff val="15000"/>
                </a:schemeClr>
              </a:solidFill>
            </a:endParaRPr>
          </a:p>
          <a:p>
            <a:pPr algn="just"/>
            <a:r>
              <a:rPr lang="nb-NO" sz="1400" dirty="0">
                <a:solidFill>
                  <a:schemeClr val="tx1">
                    <a:lumMod val="85000"/>
                    <a:lumOff val="15000"/>
                  </a:schemeClr>
                </a:solidFill>
              </a:rPr>
              <a:t>En utfordring i sykehjem er at pleiepersonellet ofte føler at de ikke har tid nok med beboerne. Dette fordi de daglige oppgaver ofte kreves utført andre steder enn der beboerne befinner seg. Beboerne overlates ofte til seg selv og blir gjerne passivisert. Dette er meget uheldig da dette ofte fører til at mange beboere blir apatiske, mens andre igjen kan reagere med utagerende fysisk eller verbal atferd. </a:t>
            </a:r>
            <a:r>
              <a:rPr lang="nb-NO" sz="1400" dirty="0" smtClean="0">
                <a:solidFill>
                  <a:schemeClr val="tx1">
                    <a:lumMod val="85000"/>
                    <a:lumOff val="15000"/>
                  </a:schemeClr>
                </a:solidFill>
              </a:rPr>
              <a:t>For </a:t>
            </a:r>
            <a:r>
              <a:rPr lang="nb-NO" sz="1400" dirty="0">
                <a:solidFill>
                  <a:schemeClr val="tx1">
                    <a:lumMod val="85000"/>
                    <a:lumOff val="15000"/>
                  </a:schemeClr>
                </a:solidFill>
              </a:rPr>
              <a:t>å fjerne denne utfordringen har vi omorganisert pleiefunksjonen. Våre pleiere går nå med røde eller grønne oppgavekort</a:t>
            </a:r>
            <a:r>
              <a:rPr lang="nb-NO" sz="1400" dirty="0" smtClean="0">
                <a:solidFill>
                  <a:schemeClr val="tx1">
                    <a:lumMod val="85000"/>
                    <a:lumOff val="15000"/>
                  </a:schemeClr>
                </a:solidFill>
              </a:rPr>
              <a:t>.</a:t>
            </a:r>
            <a:endParaRPr lang="nb-NO" sz="1400" dirty="0">
              <a:solidFill>
                <a:schemeClr val="tx1">
                  <a:lumMod val="85000"/>
                  <a:lumOff val="15000"/>
                </a:schemeClr>
              </a:solidFill>
            </a:endParaRPr>
          </a:p>
        </p:txBody>
      </p:sp>
      <p:pic>
        <p:nvPicPr>
          <p:cNvPr id="31" name="Bilde 3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6672" y="251520"/>
            <a:ext cx="5746489" cy="3583886"/>
          </a:xfrm>
          <a:prstGeom prst="rect">
            <a:avLst/>
          </a:prstGeom>
        </p:spPr>
      </p:pic>
      <p:sp>
        <p:nvSpPr>
          <p:cNvPr id="8" name="TekstSylinder 7"/>
          <p:cNvSpPr txBox="1"/>
          <p:nvPr/>
        </p:nvSpPr>
        <p:spPr>
          <a:xfrm>
            <a:off x="504281" y="6804248"/>
            <a:ext cx="5904656" cy="2246769"/>
          </a:xfrm>
          <a:prstGeom prst="rect">
            <a:avLst/>
          </a:prstGeom>
          <a:noFill/>
        </p:spPr>
        <p:txBody>
          <a:bodyPr wrap="square" rtlCol="0">
            <a:spAutoFit/>
          </a:bodyPr>
          <a:lstStyle/>
          <a:p>
            <a:r>
              <a:rPr lang="nb-NO" sz="1400" dirty="0">
                <a:solidFill>
                  <a:schemeClr val="tx1">
                    <a:lumMod val="85000"/>
                    <a:lumOff val="15000"/>
                  </a:schemeClr>
                </a:solidFill>
              </a:rPr>
              <a:t>Vi ønsker at våre beboere fortsatt skal ivaretas åndelig, samt at individets ønsker og muligheter tas på alvor. Dette handler om at alle, fra ledelse til renholder, ser enkeltmennesket og møter det som </a:t>
            </a:r>
            <a:r>
              <a:rPr lang="nb-NO" sz="1400" b="1" dirty="0">
                <a:solidFill>
                  <a:schemeClr val="tx1">
                    <a:lumMod val="85000"/>
                    <a:lumOff val="15000"/>
                  </a:schemeClr>
                </a:solidFill>
              </a:rPr>
              <a:t>menneske</a:t>
            </a:r>
            <a:r>
              <a:rPr lang="nb-NO" sz="1400" dirty="0">
                <a:solidFill>
                  <a:schemeClr val="tx1">
                    <a:lumMod val="85000"/>
                    <a:lumOff val="15000"/>
                  </a:schemeClr>
                </a:solidFill>
              </a:rPr>
              <a:t> og ikke som pasient</a:t>
            </a:r>
            <a:r>
              <a:rPr lang="nb-NO" sz="1400" dirty="0" smtClean="0">
                <a:solidFill>
                  <a:schemeClr val="tx1">
                    <a:lumMod val="85000"/>
                    <a:lumOff val="15000"/>
                  </a:schemeClr>
                </a:solidFill>
              </a:rPr>
              <a:t>.</a:t>
            </a:r>
          </a:p>
          <a:p>
            <a:endParaRPr lang="nb-NO" sz="1400" dirty="0">
              <a:solidFill>
                <a:schemeClr val="tx1">
                  <a:lumMod val="85000"/>
                  <a:lumOff val="15000"/>
                </a:schemeClr>
              </a:solidFill>
            </a:endParaRPr>
          </a:p>
          <a:p>
            <a:r>
              <a:rPr lang="nb-NO" sz="1400" dirty="0" smtClean="0"/>
              <a:t>Da </a:t>
            </a:r>
            <a:r>
              <a:rPr lang="nb-NO" sz="1400" dirty="0"/>
              <a:t>demente mennesker ofte har hoveddiagnosen sin knyttet til det kognitive, </a:t>
            </a:r>
            <a:r>
              <a:rPr lang="nb-NO" sz="1400" dirty="0" smtClean="0"/>
              <a:t>kan </a:t>
            </a:r>
            <a:r>
              <a:rPr lang="nb-NO" sz="1400" dirty="0"/>
              <a:t>de fortsatt ha mange restevner knyttet til det fysiske. Spennende og varierte aktiviteter som utfordrer kroppens bevegelighet er derfor veldig </a:t>
            </a:r>
            <a:r>
              <a:rPr lang="nb-NO" sz="1400" dirty="0" smtClean="0"/>
              <a:t>viktig, og det skal være en bærebjelke i vårt tilbud. </a:t>
            </a:r>
            <a:endParaRPr lang="nb-NO" sz="1400" dirty="0"/>
          </a:p>
          <a:p>
            <a:endParaRPr lang="nb-NO" sz="1400" dirty="0"/>
          </a:p>
        </p:txBody>
      </p:sp>
    </p:spTree>
    <p:extLst>
      <p:ext uri="{BB962C8B-B14F-4D97-AF65-F5344CB8AC3E}">
        <p14:creationId xmlns:p14="http://schemas.microsoft.com/office/powerpoint/2010/main" val="349378688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342900" y="179512"/>
            <a:ext cx="6172200" cy="533408"/>
          </a:xfrm>
        </p:spPr>
        <p:txBody>
          <a:bodyPr>
            <a:normAutofit fontScale="90000"/>
          </a:bodyPr>
          <a:lstStyle/>
          <a:p>
            <a:r>
              <a:rPr lang="nb-NO" dirty="0" smtClean="0"/>
              <a:t>Ulike typer DEMENS</a:t>
            </a:r>
            <a:endParaRPr lang="nb-NO" dirty="0"/>
          </a:p>
        </p:txBody>
      </p:sp>
      <p:sp>
        <p:nvSpPr>
          <p:cNvPr id="3" name="Plassholder for innhold 2"/>
          <p:cNvSpPr>
            <a:spLocks noGrp="1"/>
          </p:cNvSpPr>
          <p:nvPr>
            <p:ph idx="1"/>
          </p:nvPr>
        </p:nvSpPr>
        <p:spPr>
          <a:xfrm>
            <a:off x="116633" y="8362348"/>
            <a:ext cx="3816423" cy="781652"/>
          </a:xfrm>
        </p:spPr>
        <p:txBody>
          <a:bodyPr numCol="1">
            <a:normAutofit fontScale="92500"/>
          </a:bodyPr>
          <a:lstStyle/>
          <a:p>
            <a:pPr marL="0" indent="0">
              <a:buNone/>
            </a:pPr>
            <a:r>
              <a:rPr lang="nb-NO" sz="1600" b="1" dirty="0" smtClean="0">
                <a:solidFill>
                  <a:schemeClr val="tx2"/>
                </a:solidFill>
              </a:rPr>
              <a:t>Vi anbefaler Aldring og helse sin </a:t>
            </a:r>
            <a:r>
              <a:rPr lang="nb-NO" sz="1600" b="1" dirty="0" err="1" smtClean="0">
                <a:solidFill>
                  <a:schemeClr val="tx2"/>
                </a:solidFill>
              </a:rPr>
              <a:t>app</a:t>
            </a:r>
            <a:r>
              <a:rPr lang="nb-NO" sz="1600" b="1" dirty="0" smtClean="0">
                <a:solidFill>
                  <a:schemeClr val="tx2"/>
                </a:solidFill>
              </a:rPr>
              <a:t> «Kunnskap om demens» som hjelpemiddel til arbeid med, og forståelse av, demens</a:t>
            </a:r>
            <a:endParaRPr lang="nb-NO" sz="2800" b="1" dirty="0">
              <a:solidFill>
                <a:schemeClr val="tx2"/>
              </a:solidFill>
            </a:endParaRPr>
          </a:p>
        </p:txBody>
      </p:sp>
      <p:sp>
        <p:nvSpPr>
          <p:cNvPr id="6" name="TekstSylinder 5"/>
          <p:cNvSpPr txBox="1"/>
          <p:nvPr/>
        </p:nvSpPr>
        <p:spPr>
          <a:xfrm>
            <a:off x="116633" y="909454"/>
            <a:ext cx="3168352" cy="7478970"/>
          </a:xfrm>
          <a:prstGeom prst="rect">
            <a:avLst/>
          </a:prstGeom>
          <a:noFill/>
        </p:spPr>
        <p:txBody>
          <a:bodyPr wrap="square" rtlCol="0">
            <a:spAutoFit/>
          </a:bodyPr>
          <a:lstStyle/>
          <a:p>
            <a:pPr marL="171450" indent="-171450">
              <a:buFont typeface="Arial" panose="020B0604020202020204" pitchFamily="34" charset="0"/>
              <a:buChar char="•"/>
            </a:pPr>
            <a:r>
              <a:rPr lang="nb-NO" sz="1200" b="1" dirty="0"/>
              <a:t>Alzheimer</a:t>
            </a:r>
            <a:r>
              <a:rPr lang="nb-NO" sz="1200" dirty="0"/>
              <a:t/>
            </a:r>
            <a:br>
              <a:rPr lang="nb-NO" sz="1200" dirty="0"/>
            </a:br>
            <a:r>
              <a:rPr lang="nb-NO" sz="1200" dirty="0"/>
              <a:t>vrangforestillinger</a:t>
            </a:r>
          </a:p>
          <a:p>
            <a:pPr marL="171450" indent="-171450">
              <a:buFont typeface="Arial" panose="020B0604020202020204" pitchFamily="34" charset="0"/>
              <a:buChar char="•"/>
            </a:pPr>
            <a:r>
              <a:rPr lang="nb-NO" sz="1200" dirty="0"/>
              <a:t>Hallusinasjoner</a:t>
            </a:r>
          </a:p>
          <a:p>
            <a:pPr marL="171450" indent="-171450">
              <a:buFont typeface="Arial" panose="020B0604020202020204" pitchFamily="34" charset="0"/>
              <a:buChar char="•"/>
            </a:pPr>
            <a:r>
              <a:rPr lang="nb-NO" sz="1200" dirty="0"/>
              <a:t>paranoide forestillinger</a:t>
            </a:r>
          </a:p>
          <a:p>
            <a:pPr marL="171450" indent="-171450">
              <a:buFont typeface="Arial" panose="020B0604020202020204" pitchFamily="34" charset="0"/>
              <a:buChar char="•"/>
            </a:pPr>
            <a:r>
              <a:rPr lang="nb-NO" sz="1200" dirty="0"/>
              <a:t>Depresjon</a:t>
            </a:r>
          </a:p>
          <a:p>
            <a:pPr marL="171450" indent="-171450">
              <a:buFont typeface="Arial" panose="020B0604020202020204" pitchFamily="34" charset="0"/>
              <a:buChar char="•"/>
            </a:pPr>
            <a:r>
              <a:rPr lang="nb-NO" sz="1200" dirty="0"/>
              <a:t>Angst</a:t>
            </a:r>
          </a:p>
          <a:p>
            <a:pPr marL="171450" indent="-171450">
              <a:buFont typeface="Arial" panose="020B0604020202020204" pitchFamily="34" charset="0"/>
              <a:buChar char="•"/>
            </a:pPr>
            <a:r>
              <a:rPr lang="nb-NO" sz="1200" dirty="0"/>
              <a:t>Feiltolkninger</a:t>
            </a:r>
            <a:br>
              <a:rPr lang="nb-NO" sz="1200" dirty="0"/>
            </a:br>
            <a:endParaRPr lang="nb-NO" sz="1200" dirty="0"/>
          </a:p>
          <a:p>
            <a:r>
              <a:rPr lang="nb-NO" sz="1200" b="1" dirty="0"/>
              <a:t>Parkinsons og demens</a:t>
            </a:r>
            <a:endParaRPr lang="nb-NO" sz="1200" dirty="0"/>
          </a:p>
          <a:p>
            <a:pPr marL="171450" indent="-171450">
              <a:buFont typeface="Arial" panose="020B0604020202020204" pitchFamily="34" charset="0"/>
              <a:buChar char="•"/>
            </a:pPr>
            <a:r>
              <a:rPr lang="nb-NO" sz="1200" dirty="0"/>
              <a:t>Demens ved Parkinson medfører gjerne mindre problemer med å orientere seg i tid og sted, og mindre hukommelsesproblemer for daglige hendelser enn ved Alzheimers sykdom. </a:t>
            </a:r>
          </a:p>
          <a:p>
            <a:pPr marL="171450" indent="-171450">
              <a:buFont typeface="Arial" panose="020B0604020202020204" pitchFamily="34" charset="0"/>
              <a:buChar char="•"/>
            </a:pPr>
            <a:r>
              <a:rPr lang="nb-NO" sz="1200" dirty="0"/>
              <a:t>Det er vanlig at tempoet i bevegelsene senkes, og man har behov for lang tid til både å utføre aktiviteter og til å tenke. Ofte kan omgivelsene oppleve at det kommer svar på spørsmål lenge etter at det ble stilt.</a:t>
            </a:r>
          </a:p>
          <a:p>
            <a:endParaRPr lang="nb-NO" sz="1200" dirty="0"/>
          </a:p>
          <a:p>
            <a:pPr marL="171450" indent="-171450">
              <a:buFont typeface="Arial" panose="020B0604020202020204" pitchFamily="34" charset="0"/>
              <a:buChar char="•"/>
            </a:pPr>
            <a:r>
              <a:rPr lang="nb-NO" sz="1200" b="1" dirty="0"/>
              <a:t>Vaskulær demens</a:t>
            </a:r>
            <a:r>
              <a:rPr lang="nb-NO" sz="1200" dirty="0"/>
              <a:t/>
            </a:r>
            <a:br>
              <a:rPr lang="nb-NO" sz="1200" dirty="0"/>
            </a:br>
            <a:r>
              <a:rPr lang="nb-NO" sz="1200" dirty="0"/>
              <a:t>Senket motorisk tempo</a:t>
            </a:r>
          </a:p>
          <a:p>
            <a:pPr marL="171450" indent="-171450">
              <a:buFont typeface="Arial" panose="020B0604020202020204" pitchFamily="34" charset="0"/>
              <a:buChar char="•"/>
            </a:pPr>
            <a:r>
              <a:rPr lang="nb-NO" sz="1200" dirty="0"/>
              <a:t>Hukommelsesproblemer</a:t>
            </a:r>
          </a:p>
          <a:p>
            <a:pPr marL="171450" indent="-171450">
              <a:buFont typeface="Arial" panose="020B0604020202020204" pitchFamily="34" charset="0"/>
              <a:buChar char="•"/>
            </a:pPr>
            <a:r>
              <a:rPr lang="nb-NO" sz="1200" dirty="0"/>
              <a:t>Sviktende forståelse og handlingssvikt</a:t>
            </a:r>
          </a:p>
          <a:p>
            <a:pPr marL="171450" indent="-171450">
              <a:buFont typeface="Arial" panose="020B0604020202020204" pitchFamily="34" charset="0"/>
              <a:buChar char="•"/>
            </a:pPr>
            <a:r>
              <a:rPr lang="nb-NO" sz="1200" dirty="0"/>
              <a:t>Initiativløshet</a:t>
            </a:r>
          </a:p>
          <a:p>
            <a:pPr marL="171450" indent="-171450">
              <a:buFont typeface="Arial" panose="020B0604020202020204" pitchFamily="34" charset="0"/>
              <a:buChar char="•"/>
            </a:pPr>
            <a:r>
              <a:rPr lang="nb-NO" sz="1200" dirty="0"/>
              <a:t>Tristhet og depresjon</a:t>
            </a:r>
            <a:br>
              <a:rPr lang="nb-NO" sz="1200" dirty="0"/>
            </a:br>
            <a:endParaRPr lang="nb-NO" sz="1200" dirty="0"/>
          </a:p>
          <a:p>
            <a:r>
              <a:rPr lang="nb-NO" sz="1200" b="1" dirty="0"/>
              <a:t>Frontallappdemens</a:t>
            </a:r>
          </a:p>
          <a:p>
            <a:pPr marL="171450" indent="-171450">
              <a:buFont typeface="Arial" panose="020B0604020202020204" pitchFamily="34" charset="0"/>
              <a:buChar char="•"/>
            </a:pPr>
            <a:r>
              <a:rPr lang="nb-NO" sz="1200" dirty="0"/>
              <a:t>Redusert oppmerksomhet</a:t>
            </a:r>
          </a:p>
          <a:p>
            <a:pPr marL="171450" indent="-171450">
              <a:buFont typeface="Arial" panose="020B0604020202020204" pitchFamily="34" charset="0"/>
              <a:buChar char="•"/>
            </a:pPr>
            <a:r>
              <a:rPr lang="nb-NO" sz="1200" dirty="0"/>
              <a:t>Initiativløshet og tilbaketrekning, likegyldig til sosiale sammenkomster</a:t>
            </a:r>
          </a:p>
          <a:p>
            <a:pPr marL="171450" indent="-171450">
              <a:buFont typeface="Arial" panose="020B0604020202020204" pitchFamily="34" charset="0"/>
              <a:buChar char="•"/>
            </a:pPr>
            <a:r>
              <a:rPr lang="nb-NO" sz="1200" dirty="0"/>
              <a:t>Bortfall av hemninger, kan oppleves upassende og taktløs i tale og handling</a:t>
            </a:r>
          </a:p>
          <a:p>
            <a:pPr marL="171450" indent="-171450">
              <a:buFont typeface="Arial" panose="020B0604020202020204" pitchFamily="34" charset="0"/>
              <a:buChar char="•"/>
            </a:pPr>
            <a:r>
              <a:rPr lang="nb-NO" sz="1200" dirty="0"/>
              <a:t>Svikt i evne til å løse problemer, redusert evne til å organisere og systematisere tenkningen</a:t>
            </a:r>
          </a:p>
          <a:p>
            <a:pPr marL="171450" indent="-171450">
              <a:buFont typeface="Arial" panose="020B0604020202020204" pitchFamily="34" charset="0"/>
              <a:buChar char="•"/>
            </a:pPr>
            <a:r>
              <a:rPr lang="nb-NO" sz="1200" dirty="0"/>
              <a:t>Språkutfall, ved at talen mangler flyt</a:t>
            </a:r>
          </a:p>
          <a:p>
            <a:pPr marL="171450" indent="-171450">
              <a:buFont typeface="Arial" panose="020B0604020202020204" pitchFamily="34" charset="0"/>
              <a:buChar char="•"/>
            </a:pPr>
            <a:r>
              <a:rPr lang="nb-NO" sz="1200" dirty="0"/>
              <a:t>Endringer i atferd, økt irritabilitet</a:t>
            </a:r>
          </a:p>
          <a:p>
            <a:pPr marL="171450" indent="-171450">
              <a:buFont typeface="Arial" panose="020B0604020202020204" pitchFamily="34" charset="0"/>
              <a:buChar char="•"/>
            </a:pPr>
            <a:r>
              <a:rPr lang="nb-NO" sz="1200" dirty="0"/>
              <a:t>Likegyldig med egen hygiene og påkledning</a:t>
            </a:r>
          </a:p>
          <a:p>
            <a:pPr marL="171450" indent="-171450">
              <a:buFont typeface="Arial" panose="020B0604020202020204" pitchFamily="34" charset="0"/>
              <a:buChar char="•"/>
            </a:pPr>
            <a:r>
              <a:rPr lang="nb-NO" sz="1200" dirty="0"/>
              <a:t>Endrede spise- eller </a:t>
            </a:r>
            <a:r>
              <a:rPr lang="nb-NO" sz="1200" dirty="0" err="1"/>
              <a:t>drikkevaner</a:t>
            </a:r>
            <a:endParaRPr lang="nb-NO" sz="1200" dirty="0"/>
          </a:p>
        </p:txBody>
      </p:sp>
      <p:sp>
        <p:nvSpPr>
          <p:cNvPr id="7" name="TekstSylinder 6"/>
          <p:cNvSpPr txBox="1"/>
          <p:nvPr/>
        </p:nvSpPr>
        <p:spPr>
          <a:xfrm>
            <a:off x="3645024" y="915263"/>
            <a:ext cx="3096344" cy="5816977"/>
          </a:xfrm>
          <a:prstGeom prst="rect">
            <a:avLst/>
          </a:prstGeom>
          <a:noFill/>
        </p:spPr>
        <p:txBody>
          <a:bodyPr wrap="square" rtlCol="0">
            <a:spAutoFit/>
          </a:bodyPr>
          <a:lstStyle/>
          <a:p>
            <a:r>
              <a:rPr lang="nb-NO" sz="1200" b="1" dirty="0"/>
              <a:t>Demens med </a:t>
            </a:r>
            <a:r>
              <a:rPr lang="nb-NO" sz="1200" b="1" dirty="0" err="1"/>
              <a:t>Lewy</a:t>
            </a:r>
            <a:r>
              <a:rPr lang="nb-NO" sz="1200" b="1" dirty="0"/>
              <a:t>-legemer</a:t>
            </a:r>
          </a:p>
          <a:p>
            <a:pPr marL="171450" indent="-171450">
              <a:buFont typeface="Arial" panose="020B0604020202020204" pitchFamily="34" charset="0"/>
              <a:buChar char="•"/>
            </a:pPr>
            <a:r>
              <a:rPr lang="nb-NO" sz="1200" dirty="0"/>
              <a:t>Noe av det mest typiske ved demens med </a:t>
            </a:r>
            <a:r>
              <a:rPr lang="nb-NO" sz="1200" dirty="0" err="1"/>
              <a:t>Levy</a:t>
            </a:r>
            <a:r>
              <a:rPr lang="nb-NO" sz="1200" dirty="0"/>
              <a:t>-legemer er at symptomene varierer mye. </a:t>
            </a:r>
          </a:p>
          <a:p>
            <a:pPr marL="171450" indent="-171450">
              <a:buFont typeface="Arial" panose="020B0604020202020204" pitchFamily="34" charset="0"/>
              <a:buChar char="•"/>
            </a:pPr>
            <a:r>
              <a:rPr lang="nb-NO" sz="1200" dirty="0"/>
              <a:t>Akutte endringer i bevissthetsnivå og oppmerksomhet </a:t>
            </a:r>
          </a:p>
          <a:p>
            <a:pPr marL="171450" indent="-171450">
              <a:buFont typeface="Arial" panose="020B0604020202020204" pitchFamily="34" charset="0"/>
              <a:buChar char="•"/>
            </a:pPr>
            <a:r>
              <a:rPr lang="nb-NO" sz="1200" dirty="0"/>
              <a:t>Plutselig bli fjern, desorientert og døsig, slik at evnen til kommunikasjon påvirkes i betydelig grad. Det kan så relativt plutselig gå over og vedkommende kan framstå som våken og kontaktbar igjen. </a:t>
            </a:r>
          </a:p>
          <a:p>
            <a:pPr marL="171450" indent="-171450">
              <a:buFont typeface="Arial" panose="020B0604020202020204" pitchFamily="34" charset="0"/>
              <a:buChar char="•"/>
            </a:pPr>
            <a:r>
              <a:rPr lang="nb-NO" sz="1200" dirty="0"/>
              <a:t>De motoriske symptomene ligner på Parkinsons sykdom, med langsomme bevegelser, skjelvinger og stivhet i kroppen. </a:t>
            </a:r>
          </a:p>
          <a:p>
            <a:pPr marL="171450" indent="-171450">
              <a:buFont typeface="Arial" panose="020B0604020202020204" pitchFamily="34" charset="0"/>
              <a:buChar char="•"/>
            </a:pPr>
            <a:r>
              <a:rPr lang="nb-NO" sz="1200" dirty="0"/>
              <a:t>Ofte oppleves urolig søvn. </a:t>
            </a:r>
          </a:p>
          <a:p>
            <a:pPr marL="171450" indent="-171450">
              <a:buFont typeface="Arial" panose="020B0604020202020204" pitchFamily="34" charset="0"/>
              <a:buChar char="•"/>
            </a:pPr>
            <a:r>
              <a:rPr lang="nb-NO" sz="1200" dirty="0"/>
              <a:t>Illusjoner og synshallusinasjonene kan være et plagsomt symptom.</a:t>
            </a:r>
          </a:p>
          <a:p>
            <a:endParaRPr lang="nb-NO" sz="1200" dirty="0"/>
          </a:p>
          <a:p>
            <a:r>
              <a:rPr lang="nb-NO" sz="1200" b="1" dirty="0"/>
              <a:t>Andre demenssykdommer</a:t>
            </a:r>
          </a:p>
          <a:p>
            <a:r>
              <a:rPr lang="nb-NO" sz="1200" dirty="0"/>
              <a:t>Symptomer på demens kan komme av:</a:t>
            </a:r>
          </a:p>
          <a:p>
            <a:pPr marL="171450" indent="-171450">
              <a:buFont typeface="Arial" panose="020B0604020202020204" pitchFamily="34" charset="0"/>
              <a:buChar char="•"/>
            </a:pPr>
            <a:r>
              <a:rPr lang="nb-NO" sz="1200" dirty="0"/>
              <a:t>Stor og langvarig bruk av alkohol eller andre rusmidler</a:t>
            </a:r>
          </a:p>
          <a:p>
            <a:pPr marL="171450" indent="-171450">
              <a:buFont typeface="Arial" panose="020B0604020202020204" pitchFamily="34" charset="0"/>
              <a:buChar char="•"/>
            </a:pPr>
            <a:r>
              <a:rPr lang="nb-NO" sz="1200" dirty="0"/>
              <a:t>Vitaminmangel</a:t>
            </a:r>
          </a:p>
          <a:p>
            <a:pPr marL="171450" indent="-171450">
              <a:buFont typeface="Arial" panose="020B0604020202020204" pitchFamily="34" charset="0"/>
              <a:buChar char="•"/>
            </a:pPr>
            <a:r>
              <a:rPr lang="nb-NO" sz="1200" dirty="0"/>
              <a:t>Hjernesvulster</a:t>
            </a:r>
          </a:p>
          <a:p>
            <a:pPr marL="171450" indent="-171450">
              <a:buFont typeface="Arial" panose="020B0604020202020204" pitchFamily="34" charset="0"/>
              <a:buChar char="•"/>
            </a:pPr>
            <a:r>
              <a:rPr lang="nb-NO" sz="1200" dirty="0"/>
              <a:t>Hodeskader</a:t>
            </a:r>
          </a:p>
          <a:p>
            <a:pPr marL="171450" indent="-171450">
              <a:buFont typeface="Arial" panose="020B0604020202020204" pitchFamily="34" charset="0"/>
              <a:buChar char="•"/>
            </a:pPr>
            <a:r>
              <a:rPr lang="nb-NO" sz="1200" dirty="0"/>
              <a:t>Hjerneblødning som forårsaker økt </a:t>
            </a:r>
            <a:r>
              <a:rPr lang="nb-NO" sz="1200" dirty="0" smtClean="0"/>
              <a:t>trykk </a:t>
            </a:r>
            <a:r>
              <a:rPr lang="nb-NO" sz="1200" dirty="0" err="1" smtClean="0"/>
              <a:t>normaltrykkshydrocefalus</a:t>
            </a:r>
            <a:r>
              <a:rPr lang="nb-NO" sz="1200" dirty="0" smtClean="0"/>
              <a:t>/voksenvannhode</a:t>
            </a:r>
            <a:endParaRPr lang="nb-NO" sz="1200" dirty="0"/>
          </a:p>
          <a:p>
            <a:pPr marL="171450" indent="-171450">
              <a:buFont typeface="Arial" panose="020B0604020202020204" pitchFamily="34" charset="0"/>
              <a:buChar char="•"/>
            </a:pPr>
            <a:r>
              <a:rPr lang="nb-NO" sz="1200" dirty="0" err="1" smtClean="0"/>
              <a:t>Hormonubalanse</a:t>
            </a:r>
            <a:endParaRPr lang="nb-NO" sz="1200" dirty="0"/>
          </a:p>
          <a:p>
            <a:pPr marL="171450" indent="-171450">
              <a:buFont typeface="Arial" panose="020B0604020202020204" pitchFamily="34" charset="0"/>
              <a:buChar char="•"/>
            </a:pPr>
            <a:r>
              <a:rPr lang="nb-NO" sz="1200" dirty="0"/>
              <a:t>Infeksjoner i hjerne eller hjernehinner</a:t>
            </a:r>
          </a:p>
          <a:p>
            <a:pPr marL="171450" indent="-171450">
              <a:buFont typeface="Arial" panose="020B0604020202020204" pitchFamily="34" charset="0"/>
              <a:buChar char="•"/>
            </a:pPr>
            <a:r>
              <a:rPr lang="nb-NO" sz="1200" dirty="0"/>
              <a:t>AIDS</a:t>
            </a:r>
          </a:p>
          <a:p>
            <a:pPr marL="171450" indent="-171450">
              <a:buFont typeface="Arial" panose="020B0604020202020204" pitchFamily="34" charset="0"/>
              <a:buChar char="•"/>
            </a:pPr>
            <a:r>
              <a:rPr lang="nb-NO" sz="1200" dirty="0" err="1" smtClean="0"/>
              <a:t>Creutzfeldt</a:t>
            </a:r>
            <a:r>
              <a:rPr lang="nb-NO" sz="1200" dirty="0" smtClean="0"/>
              <a:t>-Jakobssykdom</a:t>
            </a:r>
            <a:endParaRPr lang="nb-NO" sz="1200" dirty="0"/>
          </a:p>
        </p:txBody>
      </p:sp>
      <p:pic>
        <p:nvPicPr>
          <p:cNvPr id="8" name="Bild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54760" y="6934583"/>
            <a:ext cx="2276872" cy="2056732"/>
          </a:xfrm>
          <a:prstGeom prst="rect">
            <a:avLst/>
          </a:prstGeom>
        </p:spPr>
      </p:pic>
    </p:spTree>
    <p:extLst>
      <p:ext uri="{BB962C8B-B14F-4D97-AF65-F5344CB8AC3E}">
        <p14:creationId xmlns:p14="http://schemas.microsoft.com/office/powerpoint/2010/main" val="88384887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Sylinder 1"/>
          <p:cNvSpPr txBox="1"/>
          <p:nvPr/>
        </p:nvSpPr>
        <p:spPr>
          <a:xfrm>
            <a:off x="488741" y="6948264"/>
            <a:ext cx="5880517" cy="1862048"/>
          </a:xfrm>
          <a:prstGeom prst="rect">
            <a:avLst/>
          </a:prstGeom>
          <a:noFill/>
        </p:spPr>
        <p:txBody>
          <a:bodyPr wrap="square" rtlCol="0">
            <a:spAutoFit/>
          </a:bodyPr>
          <a:lstStyle/>
          <a:p>
            <a:pPr defTabSz="922338">
              <a:spcBef>
                <a:spcPts val="600"/>
              </a:spcBef>
              <a:buClr>
                <a:schemeClr val="bg1"/>
              </a:buClr>
              <a:defRPr/>
            </a:pPr>
            <a:r>
              <a:rPr lang="nb-NO" altLang="nb-NO" sz="1900" b="1" dirty="0" smtClean="0">
                <a:latin typeface="Calibri" pitchFamily="34" charset="0"/>
                <a:ea typeface="MS PGothic" pitchFamily="34" charset="-128"/>
              </a:rPr>
              <a:t>Vi har </a:t>
            </a:r>
            <a:r>
              <a:rPr lang="nb-NO" altLang="nb-NO" sz="1900" b="1" dirty="0">
                <a:latin typeface="Calibri" pitchFamily="34" charset="0"/>
                <a:ea typeface="MS PGothic" pitchFamily="34" charset="-128"/>
              </a:rPr>
              <a:t>utviklet en </a:t>
            </a:r>
            <a:r>
              <a:rPr lang="nb-NO" altLang="nb-NO" sz="1900" b="1" dirty="0" smtClean="0">
                <a:latin typeface="Calibri" pitchFamily="34" charset="0"/>
                <a:ea typeface="MS PGothic" pitchFamily="34" charset="-128"/>
              </a:rPr>
              <a:t>strategi </a:t>
            </a:r>
            <a:r>
              <a:rPr lang="nb-NO" altLang="nb-NO" sz="1900" b="1" dirty="0">
                <a:latin typeface="Calibri" pitchFamily="34" charset="0"/>
                <a:ea typeface="MS PGothic" pitchFamily="34" charset="-128"/>
              </a:rPr>
              <a:t>som er delt inn i </a:t>
            </a:r>
            <a:r>
              <a:rPr lang="nb-NO" altLang="nb-NO" sz="1900" b="1" dirty="0" smtClean="0">
                <a:latin typeface="Calibri" pitchFamily="34" charset="0"/>
                <a:ea typeface="MS PGothic" pitchFamily="34" charset="-128"/>
              </a:rPr>
              <a:t>fem </a:t>
            </a:r>
            <a:r>
              <a:rPr lang="nb-NO" altLang="nb-NO" sz="1900" b="1" dirty="0">
                <a:latin typeface="Calibri" pitchFamily="34" charset="0"/>
                <a:ea typeface="MS PGothic" pitchFamily="34" charset="-128"/>
              </a:rPr>
              <a:t>områder:</a:t>
            </a:r>
          </a:p>
          <a:p>
            <a:pPr marL="342900" indent="-342900" defTabSz="922338">
              <a:spcBef>
                <a:spcPts val="600"/>
              </a:spcBef>
              <a:buFont typeface="+mj-lt"/>
              <a:buAutoNum type="arabicPeriod"/>
              <a:defRPr/>
            </a:pPr>
            <a:r>
              <a:rPr lang="nb-NO" altLang="nb-NO" sz="1900" b="1" dirty="0" smtClean="0">
                <a:solidFill>
                  <a:schemeClr val="accent2">
                    <a:lumMod val="75000"/>
                  </a:schemeClr>
                </a:solidFill>
                <a:latin typeface="Calibri" pitchFamily="34" charset="0"/>
                <a:ea typeface="MS PGothic" pitchFamily="34" charset="-128"/>
              </a:rPr>
              <a:t>Demente </a:t>
            </a:r>
            <a:r>
              <a:rPr lang="nb-NO" altLang="nb-NO" sz="1900" b="1" dirty="0">
                <a:solidFill>
                  <a:schemeClr val="accent2">
                    <a:lumMod val="75000"/>
                  </a:schemeClr>
                </a:solidFill>
                <a:latin typeface="Calibri" pitchFamily="34" charset="0"/>
                <a:ea typeface="MS PGothic" pitchFamily="34" charset="-128"/>
              </a:rPr>
              <a:t>skal behandles på en særskilt måte </a:t>
            </a:r>
          </a:p>
          <a:p>
            <a:pPr marL="342900" indent="-342900" defTabSz="922338">
              <a:spcBef>
                <a:spcPts val="600"/>
              </a:spcBef>
              <a:buFont typeface="+mj-lt"/>
              <a:buAutoNum type="arabicPeriod"/>
              <a:defRPr/>
            </a:pPr>
            <a:r>
              <a:rPr lang="nb-NO" altLang="nb-NO" sz="1900" b="1" dirty="0">
                <a:solidFill>
                  <a:srgbClr val="92D050"/>
                </a:solidFill>
                <a:latin typeface="Calibri" pitchFamily="34" charset="0"/>
                <a:ea typeface="MS PGothic" pitchFamily="34" charset="-128"/>
              </a:rPr>
              <a:t>Demente har behov for tilpassede omgivelser </a:t>
            </a:r>
          </a:p>
          <a:p>
            <a:pPr marL="342900" indent="-342900" defTabSz="922338">
              <a:spcBef>
                <a:spcPts val="600"/>
              </a:spcBef>
              <a:buFont typeface="+mj-lt"/>
              <a:buAutoNum type="arabicPeriod"/>
              <a:defRPr/>
            </a:pPr>
            <a:r>
              <a:rPr lang="nb-NO" altLang="nb-NO" sz="1900" b="1" dirty="0">
                <a:solidFill>
                  <a:schemeClr val="accent4">
                    <a:lumMod val="75000"/>
                  </a:schemeClr>
                </a:solidFill>
                <a:latin typeface="Calibri" pitchFamily="34" charset="0"/>
                <a:ea typeface="MS PGothic" pitchFamily="34" charset="-128"/>
              </a:rPr>
              <a:t>Demente har behov for tilpassede rom/arealer </a:t>
            </a:r>
          </a:p>
          <a:p>
            <a:pPr marL="342900" indent="-342900" defTabSz="922338">
              <a:spcBef>
                <a:spcPts val="600"/>
              </a:spcBef>
              <a:buFont typeface="+mj-lt"/>
              <a:buAutoNum type="arabicPeriod"/>
              <a:defRPr/>
            </a:pPr>
            <a:r>
              <a:rPr lang="nb-NO" altLang="nb-NO" sz="1900" b="1" dirty="0">
                <a:solidFill>
                  <a:srgbClr val="FFC000"/>
                </a:solidFill>
                <a:latin typeface="Calibri" pitchFamily="34" charset="0"/>
                <a:ea typeface="MS PGothic" pitchFamily="34" charset="-128"/>
              </a:rPr>
              <a:t>Demente har behov for </a:t>
            </a:r>
            <a:r>
              <a:rPr lang="nb-NO" altLang="nb-NO" sz="1900" b="1" dirty="0" smtClean="0">
                <a:solidFill>
                  <a:srgbClr val="FFC000"/>
                </a:solidFill>
                <a:latin typeface="Calibri" pitchFamily="34" charset="0"/>
                <a:ea typeface="MS PGothic" pitchFamily="34" charset="-128"/>
              </a:rPr>
              <a:t>aktiviteter</a:t>
            </a:r>
            <a:endParaRPr lang="nb-NO" sz="1900" b="1" dirty="0">
              <a:solidFill>
                <a:srgbClr val="FFC000"/>
              </a:solidFill>
            </a:endParaRPr>
          </a:p>
        </p:txBody>
      </p:sp>
      <p:sp>
        <p:nvSpPr>
          <p:cNvPr id="3" name="Rektangel 2"/>
          <p:cNvSpPr/>
          <p:nvPr/>
        </p:nvSpPr>
        <p:spPr>
          <a:xfrm>
            <a:off x="404664" y="378693"/>
            <a:ext cx="6453336" cy="1508105"/>
          </a:xfrm>
          <a:prstGeom prst="rect">
            <a:avLst/>
          </a:prstGeom>
        </p:spPr>
        <p:txBody>
          <a:bodyPr wrap="square">
            <a:spAutoFit/>
          </a:bodyPr>
          <a:lstStyle/>
          <a:p>
            <a:r>
              <a:rPr lang="nb-NO" sz="3600" dirty="0" smtClean="0"/>
              <a:t>Villa Skaar</a:t>
            </a:r>
            <a:r>
              <a:rPr lang="nb-NO" sz="4400" dirty="0" smtClean="0"/>
              <a:t>      </a:t>
            </a:r>
          </a:p>
          <a:p>
            <a:r>
              <a:rPr lang="nb-NO" sz="4400" dirty="0"/>
              <a:t> </a:t>
            </a:r>
            <a:r>
              <a:rPr lang="nb-NO" sz="4400" dirty="0" smtClean="0"/>
              <a:t>	    </a:t>
            </a:r>
            <a:r>
              <a:rPr lang="nb-NO" sz="4800" dirty="0" smtClean="0"/>
              <a:t>DEMENSSTRATEGI</a:t>
            </a:r>
            <a:endParaRPr lang="nb-NO" sz="4800" dirty="0"/>
          </a:p>
        </p:txBody>
      </p:sp>
      <p:pic>
        <p:nvPicPr>
          <p:cNvPr id="4" name="Bild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483768"/>
            <a:ext cx="6858000" cy="4014361"/>
          </a:xfrm>
          <a:prstGeom prst="rect">
            <a:avLst/>
          </a:prstGeom>
        </p:spPr>
      </p:pic>
    </p:spTree>
    <p:extLst>
      <p:ext uri="{BB962C8B-B14F-4D97-AF65-F5344CB8AC3E}">
        <p14:creationId xmlns:p14="http://schemas.microsoft.com/office/powerpoint/2010/main" val="19781926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Sylinder 1"/>
          <p:cNvSpPr txBox="1"/>
          <p:nvPr/>
        </p:nvSpPr>
        <p:spPr>
          <a:xfrm>
            <a:off x="1046986" y="251520"/>
            <a:ext cx="5749779" cy="461665"/>
          </a:xfrm>
          <a:prstGeom prst="rect">
            <a:avLst/>
          </a:prstGeom>
          <a:noFill/>
        </p:spPr>
        <p:txBody>
          <a:bodyPr wrap="none" rtlCol="0">
            <a:spAutoFit/>
          </a:bodyPr>
          <a:lstStyle/>
          <a:p>
            <a:pPr defTabSz="922338">
              <a:spcBef>
                <a:spcPts val="600"/>
              </a:spcBef>
              <a:buClr>
                <a:schemeClr val="accent1">
                  <a:lumMod val="50000"/>
                </a:schemeClr>
              </a:buClr>
              <a:defRPr/>
            </a:pPr>
            <a:r>
              <a:rPr lang="nb-NO" altLang="nb-NO" sz="2400" dirty="0">
                <a:solidFill>
                  <a:schemeClr val="accent1">
                    <a:lumMod val="50000"/>
                  </a:schemeClr>
                </a:solidFill>
                <a:latin typeface="Calibri" pitchFamily="34" charset="0"/>
                <a:ea typeface="MS PGothic" pitchFamily="34" charset="-128"/>
              </a:rPr>
              <a:t>Demente skal behandles på en særskilt </a:t>
            </a:r>
            <a:r>
              <a:rPr lang="nb-NO" altLang="nb-NO" sz="2400" dirty="0" smtClean="0">
                <a:solidFill>
                  <a:schemeClr val="accent1">
                    <a:lumMod val="50000"/>
                  </a:schemeClr>
                </a:solidFill>
                <a:latin typeface="Calibri" pitchFamily="34" charset="0"/>
                <a:ea typeface="MS PGothic" pitchFamily="34" charset="-128"/>
              </a:rPr>
              <a:t>måte</a:t>
            </a:r>
            <a:endParaRPr lang="nb-NO" altLang="nb-NO" sz="2400" dirty="0">
              <a:solidFill>
                <a:schemeClr val="accent1">
                  <a:lumMod val="50000"/>
                </a:schemeClr>
              </a:solidFill>
              <a:latin typeface="Calibri" pitchFamily="34" charset="0"/>
              <a:ea typeface="MS PGothic" pitchFamily="34" charset="-128"/>
            </a:endParaRPr>
          </a:p>
        </p:txBody>
      </p:sp>
      <p:sp>
        <p:nvSpPr>
          <p:cNvPr id="3" name="Rettvinklet trekant 2"/>
          <p:cNvSpPr/>
          <p:nvPr/>
        </p:nvSpPr>
        <p:spPr>
          <a:xfrm rot="5400000">
            <a:off x="-738866" y="738866"/>
            <a:ext cx="2733226" cy="1255494"/>
          </a:xfrm>
          <a:prstGeom prst="rtTriangl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4" name="TekstSylinder 3"/>
          <p:cNvSpPr txBox="1"/>
          <p:nvPr/>
        </p:nvSpPr>
        <p:spPr>
          <a:xfrm>
            <a:off x="174986" y="179512"/>
            <a:ext cx="301686" cy="369332"/>
          </a:xfrm>
          <a:prstGeom prst="rect">
            <a:avLst/>
          </a:prstGeom>
          <a:noFill/>
        </p:spPr>
        <p:txBody>
          <a:bodyPr wrap="none" rtlCol="0">
            <a:spAutoFit/>
          </a:bodyPr>
          <a:lstStyle/>
          <a:p>
            <a:r>
              <a:rPr lang="nb-NO" dirty="0">
                <a:solidFill>
                  <a:schemeClr val="bg1"/>
                </a:solidFill>
              </a:rPr>
              <a:t>1</a:t>
            </a:r>
          </a:p>
        </p:txBody>
      </p:sp>
      <p:sp>
        <p:nvSpPr>
          <p:cNvPr id="7" name="Rektangel 6"/>
          <p:cNvSpPr/>
          <p:nvPr/>
        </p:nvSpPr>
        <p:spPr>
          <a:xfrm>
            <a:off x="1255494" y="6322916"/>
            <a:ext cx="4594820" cy="2139047"/>
          </a:xfrm>
          <a:prstGeom prst="rect">
            <a:avLst/>
          </a:prstGeom>
          <a:solidFill>
            <a:schemeClr val="accent2">
              <a:lumMod val="60000"/>
              <a:lumOff val="40000"/>
            </a:schemeClr>
          </a:solidFill>
        </p:spPr>
        <p:txBody>
          <a:bodyPr wrap="square">
            <a:spAutoFit/>
          </a:bodyPr>
          <a:lstStyle/>
          <a:p>
            <a:pPr defTabSz="922338">
              <a:spcBef>
                <a:spcPts val="600"/>
              </a:spcBef>
              <a:buClr>
                <a:schemeClr val="tx1"/>
              </a:buClr>
              <a:defRPr/>
            </a:pPr>
            <a:r>
              <a:rPr lang="nb-NO" altLang="nb-NO" b="1" dirty="0">
                <a:latin typeface="Calibri" pitchFamily="34" charset="0"/>
                <a:ea typeface="MS PGothic" pitchFamily="34" charset="-128"/>
              </a:rPr>
              <a:t>Vi har valgt å dele dette området inn i </a:t>
            </a:r>
            <a:r>
              <a:rPr lang="nb-NO" altLang="nb-NO" b="1" dirty="0" smtClean="0">
                <a:latin typeface="Calibri" pitchFamily="34" charset="0"/>
                <a:ea typeface="MS PGothic" pitchFamily="34" charset="-128"/>
              </a:rPr>
              <a:t>5 </a:t>
            </a:r>
            <a:r>
              <a:rPr lang="nb-NO" altLang="nb-NO" b="1" dirty="0">
                <a:latin typeface="Calibri" pitchFamily="34" charset="0"/>
                <a:ea typeface="MS PGothic" pitchFamily="34" charset="-128"/>
              </a:rPr>
              <a:t>deler:</a:t>
            </a:r>
          </a:p>
          <a:p>
            <a:pPr defTabSz="922338">
              <a:spcBef>
                <a:spcPts val="600"/>
              </a:spcBef>
              <a:buClr>
                <a:schemeClr val="tx1"/>
              </a:buClr>
              <a:buFont typeface="+mj-lt"/>
              <a:buAutoNum type="arabicPeriod"/>
              <a:defRPr/>
            </a:pPr>
            <a:r>
              <a:rPr lang="nb-NO" altLang="nb-NO" dirty="0" smtClean="0">
                <a:latin typeface="Calibri" pitchFamily="34" charset="0"/>
                <a:ea typeface="MS PGothic" pitchFamily="34" charset="-128"/>
              </a:rPr>
              <a:t> Hvordan </a:t>
            </a:r>
            <a:r>
              <a:rPr lang="nb-NO" altLang="nb-NO" dirty="0">
                <a:latin typeface="Calibri" pitchFamily="34" charset="0"/>
                <a:ea typeface="MS PGothic" pitchFamily="34" charset="-128"/>
              </a:rPr>
              <a:t>agere ovenfor en som er dement</a:t>
            </a:r>
          </a:p>
          <a:p>
            <a:pPr defTabSz="922338">
              <a:spcBef>
                <a:spcPts val="600"/>
              </a:spcBef>
              <a:buClr>
                <a:schemeClr val="tx1"/>
              </a:buClr>
              <a:buFont typeface="+mj-lt"/>
              <a:buAutoNum type="arabicPeriod"/>
              <a:defRPr/>
            </a:pPr>
            <a:r>
              <a:rPr lang="nb-NO" altLang="nb-NO" dirty="0" smtClean="0">
                <a:latin typeface="Calibri" pitchFamily="34" charset="0"/>
                <a:ea typeface="MS PGothic" pitchFamily="34" charset="-128"/>
              </a:rPr>
              <a:t> Kunnskap </a:t>
            </a:r>
            <a:r>
              <a:rPr lang="nb-NO" altLang="nb-NO" dirty="0">
                <a:latin typeface="Calibri" pitchFamily="34" charset="0"/>
                <a:ea typeface="MS PGothic" pitchFamily="34" charset="-128"/>
              </a:rPr>
              <a:t>om </a:t>
            </a:r>
            <a:r>
              <a:rPr lang="nb-NO" altLang="nb-NO" dirty="0" smtClean="0">
                <a:latin typeface="Calibri" pitchFamily="34" charset="0"/>
                <a:ea typeface="MS PGothic" pitchFamily="34" charset="-128"/>
              </a:rPr>
              <a:t>beboeren</a:t>
            </a:r>
          </a:p>
          <a:p>
            <a:pPr defTabSz="922338">
              <a:spcBef>
                <a:spcPts val="600"/>
              </a:spcBef>
              <a:buClr>
                <a:schemeClr val="tx1"/>
              </a:buClr>
              <a:buFont typeface="+mj-lt"/>
              <a:buAutoNum type="arabicPeriod"/>
              <a:defRPr/>
            </a:pPr>
            <a:r>
              <a:rPr lang="nb-NO" altLang="nb-NO" dirty="0" smtClean="0">
                <a:latin typeface="Calibri" pitchFamily="34" charset="0"/>
                <a:ea typeface="MS PGothic" pitchFamily="34" charset="-128"/>
              </a:rPr>
              <a:t> Kunnskap om beboerens sykdom</a:t>
            </a:r>
            <a:endParaRPr lang="nb-NO" altLang="nb-NO" dirty="0">
              <a:latin typeface="Calibri" pitchFamily="34" charset="0"/>
              <a:ea typeface="MS PGothic" pitchFamily="34" charset="-128"/>
            </a:endParaRPr>
          </a:p>
          <a:p>
            <a:pPr defTabSz="922338">
              <a:spcBef>
                <a:spcPts val="600"/>
              </a:spcBef>
              <a:buClr>
                <a:schemeClr val="tx1"/>
              </a:buClr>
              <a:buFont typeface="+mj-lt"/>
              <a:buAutoNum type="arabicPeriod"/>
              <a:defRPr/>
            </a:pPr>
            <a:r>
              <a:rPr lang="nb-NO" altLang="nb-NO" dirty="0" smtClean="0">
                <a:latin typeface="Calibri" pitchFamily="34" charset="0"/>
                <a:ea typeface="MS PGothic" pitchFamily="34" charset="-128"/>
              </a:rPr>
              <a:t> Kunnskap </a:t>
            </a:r>
            <a:r>
              <a:rPr lang="nb-NO" altLang="nb-NO" dirty="0">
                <a:latin typeface="Calibri" pitchFamily="34" charset="0"/>
                <a:ea typeface="MS PGothic" pitchFamily="34" charset="-128"/>
              </a:rPr>
              <a:t>om «gamle dager»</a:t>
            </a:r>
          </a:p>
          <a:p>
            <a:pPr defTabSz="922338">
              <a:spcBef>
                <a:spcPts val="600"/>
              </a:spcBef>
              <a:buClr>
                <a:schemeClr val="tx1"/>
              </a:buClr>
              <a:buFont typeface="+mj-lt"/>
              <a:buAutoNum type="arabicPeriod"/>
              <a:defRPr/>
            </a:pPr>
            <a:r>
              <a:rPr lang="nb-NO" altLang="nb-NO" dirty="0" smtClean="0">
                <a:latin typeface="Calibri" pitchFamily="34" charset="0"/>
                <a:ea typeface="MS PGothic" pitchFamily="34" charset="-128"/>
              </a:rPr>
              <a:t> Typiske konfliktsituasjoner</a:t>
            </a:r>
            <a:endParaRPr lang="nb-NO" altLang="nb-NO" dirty="0">
              <a:latin typeface="Calibri" pitchFamily="34" charset="0"/>
              <a:ea typeface="MS PGothic" pitchFamily="34" charset="-128"/>
            </a:endParaRPr>
          </a:p>
        </p:txBody>
      </p:sp>
      <p:pic>
        <p:nvPicPr>
          <p:cNvPr id="8" name="Bild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55494" y="1403648"/>
            <a:ext cx="4559228" cy="4559228"/>
          </a:xfrm>
          <a:prstGeom prst="rect">
            <a:avLst/>
          </a:prstGeom>
        </p:spPr>
      </p:pic>
    </p:spTree>
    <p:extLst>
      <p:ext uri="{BB962C8B-B14F-4D97-AF65-F5344CB8AC3E}">
        <p14:creationId xmlns:p14="http://schemas.microsoft.com/office/powerpoint/2010/main" val="30463605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Sylinder 5"/>
          <p:cNvSpPr txBox="1"/>
          <p:nvPr/>
        </p:nvSpPr>
        <p:spPr>
          <a:xfrm>
            <a:off x="1108221" y="251519"/>
            <a:ext cx="5749779" cy="461665"/>
          </a:xfrm>
          <a:prstGeom prst="rect">
            <a:avLst/>
          </a:prstGeom>
          <a:noFill/>
        </p:spPr>
        <p:txBody>
          <a:bodyPr wrap="none" rtlCol="0">
            <a:spAutoFit/>
          </a:bodyPr>
          <a:lstStyle/>
          <a:p>
            <a:pPr defTabSz="922338">
              <a:spcBef>
                <a:spcPts val="600"/>
              </a:spcBef>
              <a:buClr>
                <a:schemeClr val="accent1">
                  <a:lumMod val="50000"/>
                </a:schemeClr>
              </a:buClr>
              <a:defRPr/>
            </a:pPr>
            <a:r>
              <a:rPr lang="nb-NO" altLang="nb-NO" sz="2400" dirty="0">
                <a:solidFill>
                  <a:schemeClr val="accent1">
                    <a:lumMod val="50000"/>
                  </a:schemeClr>
                </a:solidFill>
                <a:latin typeface="Calibri" pitchFamily="34" charset="0"/>
                <a:ea typeface="MS PGothic" pitchFamily="34" charset="-128"/>
              </a:rPr>
              <a:t>Demente skal behandles på en særskilt </a:t>
            </a:r>
            <a:r>
              <a:rPr lang="nb-NO" altLang="nb-NO" sz="2400" dirty="0" smtClean="0">
                <a:solidFill>
                  <a:schemeClr val="accent1">
                    <a:lumMod val="50000"/>
                  </a:schemeClr>
                </a:solidFill>
                <a:latin typeface="Calibri" pitchFamily="34" charset="0"/>
                <a:ea typeface="MS PGothic" pitchFamily="34" charset="-128"/>
              </a:rPr>
              <a:t>måte</a:t>
            </a:r>
            <a:endParaRPr lang="nb-NO" altLang="nb-NO" sz="2400" dirty="0">
              <a:solidFill>
                <a:schemeClr val="accent1">
                  <a:lumMod val="50000"/>
                </a:schemeClr>
              </a:solidFill>
              <a:latin typeface="Calibri" pitchFamily="34" charset="0"/>
              <a:ea typeface="MS PGothic" pitchFamily="34" charset="-128"/>
            </a:endParaRPr>
          </a:p>
        </p:txBody>
      </p:sp>
      <p:sp>
        <p:nvSpPr>
          <p:cNvPr id="7" name="Rettvinklet trekant 6"/>
          <p:cNvSpPr/>
          <p:nvPr/>
        </p:nvSpPr>
        <p:spPr>
          <a:xfrm rot="5400000">
            <a:off x="-738866" y="738866"/>
            <a:ext cx="2733226" cy="1255494"/>
          </a:xfrm>
          <a:prstGeom prst="rtTriangl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8" name="TekstSylinder 7"/>
          <p:cNvSpPr txBox="1"/>
          <p:nvPr/>
        </p:nvSpPr>
        <p:spPr>
          <a:xfrm>
            <a:off x="174986" y="179512"/>
            <a:ext cx="301686" cy="369332"/>
          </a:xfrm>
          <a:prstGeom prst="rect">
            <a:avLst/>
          </a:prstGeom>
          <a:noFill/>
        </p:spPr>
        <p:txBody>
          <a:bodyPr wrap="none" rtlCol="0">
            <a:spAutoFit/>
          </a:bodyPr>
          <a:lstStyle/>
          <a:p>
            <a:r>
              <a:rPr lang="nb-NO" dirty="0" smtClean="0">
                <a:solidFill>
                  <a:schemeClr val="bg1"/>
                </a:solidFill>
              </a:rPr>
              <a:t>1</a:t>
            </a:r>
            <a:endParaRPr lang="nb-NO" dirty="0">
              <a:solidFill>
                <a:schemeClr val="bg1"/>
              </a:solidFill>
            </a:endParaRPr>
          </a:p>
        </p:txBody>
      </p:sp>
      <p:sp>
        <p:nvSpPr>
          <p:cNvPr id="9" name="TekstSylinder 8"/>
          <p:cNvSpPr txBox="1"/>
          <p:nvPr/>
        </p:nvSpPr>
        <p:spPr>
          <a:xfrm>
            <a:off x="476673" y="2051720"/>
            <a:ext cx="5904656" cy="2462213"/>
          </a:xfrm>
          <a:prstGeom prst="rect">
            <a:avLst/>
          </a:prstGeom>
          <a:noFill/>
          <a:ln>
            <a:solidFill>
              <a:srgbClr val="C00000"/>
            </a:solidFill>
          </a:ln>
        </p:spPr>
        <p:txBody>
          <a:bodyPr wrap="square" rtlCol="0">
            <a:spAutoFit/>
          </a:bodyPr>
          <a:lstStyle/>
          <a:p>
            <a:pPr>
              <a:defRPr/>
            </a:pPr>
            <a:r>
              <a:rPr lang="nb-NO" sz="1400" b="1" dirty="0">
                <a:latin typeface="Calibri" panose="020F0502020204030204" pitchFamily="34" charset="0"/>
              </a:rPr>
              <a:t>Situasjon:</a:t>
            </a:r>
          </a:p>
          <a:p>
            <a:pPr>
              <a:defRPr/>
            </a:pPr>
            <a:r>
              <a:rPr lang="nb-NO" sz="1400" dirty="0">
                <a:latin typeface="Calibri" panose="020F0502020204030204" pitchFamily="34" charset="0"/>
              </a:rPr>
              <a:t>Demente mister korttidshukommelsen: Først det som hendte siste minutt, så siste uke, så siste 10 år og tilslutt sitter de med minnene fra gamle dager. De lever i gamle dager, og de minnene blir veldig sterke og levende. </a:t>
            </a:r>
            <a:r>
              <a:rPr lang="nb-NO" sz="1400" dirty="0" smtClean="0">
                <a:latin typeface="Calibri" panose="020F0502020204030204" pitchFamily="34" charset="0"/>
              </a:rPr>
              <a:t>Demente </a:t>
            </a:r>
            <a:r>
              <a:rPr lang="nb-NO" sz="1400" dirty="0">
                <a:latin typeface="Calibri" panose="020F0502020204030204" pitchFamily="34" charset="0"/>
              </a:rPr>
              <a:t>mister også med tiden evnen for logisk tenking. </a:t>
            </a:r>
            <a:br>
              <a:rPr lang="nb-NO" sz="1400" dirty="0">
                <a:latin typeface="Calibri" panose="020F0502020204030204" pitchFamily="34" charset="0"/>
              </a:rPr>
            </a:br>
            <a:endParaRPr lang="nb-NO" sz="1400" dirty="0">
              <a:latin typeface="Calibri" panose="020F0502020204030204" pitchFamily="34" charset="0"/>
            </a:endParaRPr>
          </a:p>
          <a:p>
            <a:pPr>
              <a:defRPr/>
            </a:pPr>
            <a:r>
              <a:rPr lang="nb-NO" sz="1400" b="1" dirty="0">
                <a:latin typeface="Calibri" panose="020F0502020204030204" pitchFamily="34" charset="0"/>
              </a:rPr>
              <a:t>Nye metode baserer seg på å møte de gamle der de er; validere og positiv avledning.</a:t>
            </a:r>
          </a:p>
          <a:p>
            <a:pPr>
              <a:defRPr/>
            </a:pPr>
            <a:r>
              <a:rPr lang="nb-NO" sz="1400" dirty="0" smtClean="0">
                <a:latin typeface="Calibri" panose="020F0502020204030204" pitchFamily="34" charset="0"/>
              </a:rPr>
              <a:t>Utgangspunktet </a:t>
            </a:r>
            <a:r>
              <a:rPr lang="nb-NO" sz="1400" dirty="0">
                <a:latin typeface="Calibri" panose="020F0502020204030204" pitchFamily="34" charset="0"/>
              </a:rPr>
              <a:t>for ny metode er å møte demente der de befinner seg, nemlig i minnene om gamle dager (</a:t>
            </a:r>
            <a:r>
              <a:rPr lang="nb-NO" sz="1400" b="1" i="1" dirty="0">
                <a:latin typeface="Calibri" panose="020F0502020204030204" pitchFamily="34" charset="0"/>
              </a:rPr>
              <a:t>validere</a:t>
            </a:r>
            <a:r>
              <a:rPr lang="nb-NO" sz="1400" dirty="0">
                <a:latin typeface="Calibri" panose="020F0502020204030204" pitchFamily="34" charset="0"/>
              </a:rPr>
              <a:t>). Dette i kontrast til tidligere lærdom som gikk ut på å </a:t>
            </a:r>
            <a:r>
              <a:rPr lang="nb-NO" sz="1400" b="1" i="1" dirty="0" err="1">
                <a:latin typeface="Calibri" panose="020F0502020204030204" pitchFamily="34" charset="0"/>
              </a:rPr>
              <a:t>reorientere</a:t>
            </a:r>
            <a:r>
              <a:rPr lang="nb-NO" sz="1400" dirty="0">
                <a:latin typeface="Calibri" panose="020F0502020204030204" pitchFamily="34" charset="0"/>
              </a:rPr>
              <a:t> demente</a:t>
            </a:r>
            <a:r>
              <a:rPr lang="nb-NO" sz="1400" dirty="0" smtClean="0">
                <a:latin typeface="Calibri" panose="020F0502020204030204" pitchFamily="34" charset="0"/>
              </a:rPr>
              <a:t>.</a:t>
            </a:r>
            <a:endParaRPr lang="nb-NO" sz="1400" dirty="0">
              <a:latin typeface="Calibri" panose="020F0502020204030204" pitchFamily="34" charset="0"/>
            </a:endParaRPr>
          </a:p>
        </p:txBody>
      </p:sp>
      <p:sp>
        <p:nvSpPr>
          <p:cNvPr id="10" name="TekstSylinder 9"/>
          <p:cNvSpPr txBox="1"/>
          <p:nvPr/>
        </p:nvSpPr>
        <p:spPr>
          <a:xfrm>
            <a:off x="0" y="4932040"/>
            <a:ext cx="6857999" cy="4185761"/>
          </a:xfrm>
          <a:prstGeom prst="rect">
            <a:avLst/>
          </a:prstGeom>
          <a:noFill/>
        </p:spPr>
        <p:txBody>
          <a:bodyPr wrap="square" rtlCol="0">
            <a:spAutoFit/>
          </a:bodyPr>
          <a:lstStyle/>
          <a:p>
            <a:pPr>
              <a:defRPr/>
            </a:pPr>
            <a:r>
              <a:rPr lang="nb-NO" sz="1400" b="1" dirty="0">
                <a:latin typeface="Calibri" panose="020F0502020204030204" pitchFamily="34" charset="0"/>
              </a:rPr>
              <a:t>Eksempel:</a:t>
            </a:r>
          </a:p>
          <a:p>
            <a:pPr>
              <a:defRPr/>
            </a:pPr>
            <a:r>
              <a:rPr lang="nb-NO" sz="1400" dirty="0">
                <a:latin typeface="Calibri" panose="020F0502020204030204" pitchFamily="34" charset="0"/>
              </a:rPr>
              <a:t>Demente utrykker :	</a:t>
            </a:r>
            <a:endParaRPr lang="nb-NO" sz="1400" dirty="0" smtClean="0">
              <a:latin typeface="Calibri" panose="020F0502020204030204" pitchFamily="34" charset="0"/>
            </a:endParaRPr>
          </a:p>
          <a:p>
            <a:pPr>
              <a:defRPr/>
            </a:pPr>
            <a:r>
              <a:rPr lang="nb-NO" sz="1400" i="1" dirty="0" smtClean="0">
                <a:latin typeface="Calibri" panose="020F0502020204030204" pitchFamily="34" charset="0"/>
              </a:rPr>
              <a:t>«</a:t>
            </a:r>
            <a:r>
              <a:rPr lang="nb-NO" sz="1400" i="1" dirty="0">
                <a:latin typeface="Calibri" panose="020F0502020204030204" pitchFamily="34" charset="0"/>
              </a:rPr>
              <a:t>Jeg må hjem å stelle min syke mor og kuene må melkes!»</a:t>
            </a:r>
          </a:p>
          <a:p>
            <a:pPr>
              <a:defRPr/>
            </a:pPr>
            <a:endParaRPr lang="nb-NO" altLang="nb-NO" sz="1400" dirty="0" smtClean="0">
              <a:solidFill>
                <a:srgbClr val="C00000"/>
              </a:solidFill>
              <a:latin typeface="Calibri" panose="020F0502020204030204" pitchFamily="34" charset="0"/>
              <a:ea typeface="MS PGothic" pitchFamily="34" charset="-128"/>
            </a:endParaRPr>
          </a:p>
          <a:p>
            <a:pPr>
              <a:defRPr/>
            </a:pPr>
            <a:r>
              <a:rPr lang="nb-NO" altLang="nb-NO" sz="1400" b="1" dirty="0" smtClean="0">
                <a:solidFill>
                  <a:srgbClr val="C00000"/>
                </a:solidFill>
                <a:latin typeface="Calibri" panose="020F0502020204030204" pitchFamily="34" charset="0"/>
                <a:ea typeface="MS PGothic" pitchFamily="34" charset="-128"/>
              </a:rPr>
              <a:t>Gammel </a:t>
            </a:r>
            <a:r>
              <a:rPr lang="nb-NO" altLang="nb-NO" sz="1400" b="1" dirty="0">
                <a:solidFill>
                  <a:srgbClr val="C00000"/>
                </a:solidFill>
                <a:latin typeface="Calibri" panose="020F0502020204030204" pitchFamily="34" charset="0"/>
                <a:ea typeface="MS PGothic" pitchFamily="34" charset="-128"/>
              </a:rPr>
              <a:t>metode:	</a:t>
            </a:r>
            <a:endParaRPr lang="nb-NO" altLang="nb-NO" sz="1400" b="1" dirty="0" smtClean="0">
              <a:solidFill>
                <a:srgbClr val="C00000"/>
              </a:solidFill>
              <a:latin typeface="Calibri" panose="020F0502020204030204" pitchFamily="34" charset="0"/>
              <a:ea typeface="MS PGothic" pitchFamily="34" charset="-128"/>
            </a:endParaRPr>
          </a:p>
          <a:p>
            <a:pPr>
              <a:defRPr/>
            </a:pPr>
            <a:r>
              <a:rPr lang="nb-NO" altLang="nb-NO" sz="1400" i="1" dirty="0" smtClean="0">
                <a:solidFill>
                  <a:srgbClr val="C00000"/>
                </a:solidFill>
                <a:latin typeface="Calibri" panose="020F0502020204030204" pitchFamily="34" charset="0"/>
                <a:ea typeface="MS PGothic" pitchFamily="34" charset="-128"/>
              </a:rPr>
              <a:t>«</a:t>
            </a:r>
            <a:r>
              <a:rPr lang="nb-NO" altLang="nb-NO" sz="1400" i="1" dirty="0">
                <a:solidFill>
                  <a:srgbClr val="C00000"/>
                </a:solidFill>
                <a:latin typeface="Calibri" panose="020F0502020204030204" pitchFamily="34" charset="0"/>
                <a:ea typeface="MS PGothic" pitchFamily="34" charset="-128"/>
              </a:rPr>
              <a:t>Du er jo 90 år, og du må skjønne at din mor er død for lenge siden, og du flyttet fra gården for </a:t>
            </a:r>
            <a:r>
              <a:rPr lang="nb-NO" altLang="nb-NO" sz="1400" i="1" dirty="0" smtClean="0">
                <a:solidFill>
                  <a:srgbClr val="C00000"/>
                </a:solidFill>
                <a:latin typeface="Calibri" panose="020F0502020204030204" pitchFamily="34" charset="0"/>
                <a:ea typeface="MS PGothic" pitchFamily="34" charset="-128"/>
              </a:rPr>
              <a:t> mange </a:t>
            </a:r>
            <a:r>
              <a:rPr lang="nb-NO" altLang="nb-NO" sz="1400" i="1" dirty="0">
                <a:solidFill>
                  <a:srgbClr val="C00000"/>
                </a:solidFill>
                <a:latin typeface="Calibri" panose="020F0502020204030204" pitchFamily="34" charset="0"/>
                <a:ea typeface="MS PGothic" pitchFamily="34" charset="-128"/>
              </a:rPr>
              <a:t>år  siden.» </a:t>
            </a:r>
            <a:br>
              <a:rPr lang="nb-NO" altLang="nb-NO" sz="1400" i="1" dirty="0">
                <a:solidFill>
                  <a:srgbClr val="C00000"/>
                </a:solidFill>
                <a:latin typeface="Calibri" panose="020F0502020204030204" pitchFamily="34" charset="0"/>
                <a:ea typeface="MS PGothic" pitchFamily="34" charset="-128"/>
              </a:rPr>
            </a:br>
            <a:r>
              <a:rPr lang="nb-NO" altLang="nb-NO" sz="1400" dirty="0" smtClean="0">
                <a:solidFill>
                  <a:srgbClr val="C00000"/>
                </a:solidFill>
                <a:latin typeface="Calibri" panose="020F0502020204030204" pitchFamily="34" charset="0"/>
                <a:ea typeface="MS PGothic" pitchFamily="34" charset="-128"/>
              </a:rPr>
              <a:t>Her </a:t>
            </a:r>
            <a:r>
              <a:rPr lang="nb-NO" altLang="nb-NO" sz="1400" dirty="0">
                <a:solidFill>
                  <a:srgbClr val="C00000"/>
                </a:solidFill>
                <a:latin typeface="Calibri" panose="020F0502020204030204" pitchFamily="34" charset="0"/>
                <a:ea typeface="MS PGothic" pitchFamily="34" charset="-128"/>
              </a:rPr>
              <a:t>gis budskap om morens død (</a:t>
            </a:r>
            <a:r>
              <a:rPr lang="nb-NO" altLang="nb-NO" sz="1400" b="1" i="1" dirty="0">
                <a:solidFill>
                  <a:srgbClr val="C00000"/>
                </a:solidFill>
                <a:latin typeface="Calibri" panose="020F0502020204030204" pitchFamily="34" charset="0"/>
                <a:ea typeface="MS PGothic" pitchFamily="34" charset="-128"/>
              </a:rPr>
              <a:t>reorientering</a:t>
            </a:r>
            <a:r>
              <a:rPr lang="nb-NO" altLang="nb-NO" sz="1400" dirty="0">
                <a:solidFill>
                  <a:srgbClr val="C00000"/>
                </a:solidFill>
                <a:latin typeface="Calibri" panose="020F0502020204030204" pitchFamily="34" charset="0"/>
                <a:ea typeface="MS PGothic" pitchFamily="34" charset="-128"/>
              </a:rPr>
              <a:t>). Dette skaper frustrasjon og angst.</a:t>
            </a:r>
          </a:p>
          <a:p>
            <a:pPr>
              <a:defRPr/>
            </a:pPr>
            <a:endParaRPr lang="nb-NO" altLang="nb-NO" sz="1400" dirty="0" smtClean="0">
              <a:solidFill>
                <a:srgbClr val="007E39"/>
              </a:solidFill>
              <a:latin typeface="Calibri" panose="020F0502020204030204" pitchFamily="34" charset="0"/>
              <a:ea typeface="MS PGothic" pitchFamily="34" charset="-128"/>
            </a:endParaRPr>
          </a:p>
          <a:p>
            <a:pPr>
              <a:defRPr/>
            </a:pPr>
            <a:r>
              <a:rPr lang="nb-NO" altLang="nb-NO" sz="1400" b="1" dirty="0" smtClean="0">
                <a:solidFill>
                  <a:srgbClr val="007E39"/>
                </a:solidFill>
                <a:latin typeface="Calibri" panose="020F0502020204030204" pitchFamily="34" charset="0"/>
                <a:ea typeface="MS PGothic" pitchFamily="34" charset="-128"/>
              </a:rPr>
              <a:t>Ny </a:t>
            </a:r>
            <a:r>
              <a:rPr lang="nb-NO" altLang="nb-NO" sz="1400" b="1" dirty="0">
                <a:solidFill>
                  <a:srgbClr val="007E39"/>
                </a:solidFill>
                <a:latin typeface="Calibri" panose="020F0502020204030204" pitchFamily="34" charset="0"/>
                <a:ea typeface="MS PGothic" pitchFamily="34" charset="-128"/>
              </a:rPr>
              <a:t>metode: 	</a:t>
            </a:r>
            <a:r>
              <a:rPr lang="nb-NO" altLang="nb-NO" sz="1400" dirty="0">
                <a:solidFill>
                  <a:srgbClr val="007E39"/>
                </a:solidFill>
                <a:latin typeface="Calibri" panose="020F0502020204030204" pitchFamily="34" charset="0"/>
                <a:ea typeface="MS PGothic" pitchFamily="34" charset="-128"/>
              </a:rPr>
              <a:t>	</a:t>
            </a:r>
            <a:endParaRPr lang="nb-NO" altLang="nb-NO" sz="1400" dirty="0" smtClean="0">
              <a:solidFill>
                <a:srgbClr val="007E39"/>
              </a:solidFill>
              <a:latin typeface="Calibri" panose="020F0502020204030204" pitchFamily="34" charset="0"/>
              <a:ea typeface="MS PGothic" pitchFamily="34" charset="-128"/>
            </a:endParaRPr>
          </a:p>
          <a:p>
            <a:pPr>
              <a:defRPr/>
            </a:pPr>
            <a:r>
              <a:rPr lang="nb-NO" altLang="nb-NO" sz="1400" i="1" dirty="0" smtClean="0">
                <a:solidFill>
                  <a:srgbClr val="007E39"/>
                </a:solidFill>
                <a:latin typeface="Calibri" panose="020F0502020204030204" pitchFamily="34" charset="0"/>
                <a:ea typeface="MS PGothic" pitchFamily="34" charset="-128"/>
              </a:rPr>
              <a:t>«</a:t>
            </a:r>
            <a:r>
              <a:rPr lang="nb-NO" altLang="nb-NO" sz="1400" i="1" dirty="0">
                <a:solidFill>
                  <a:srgbClr val="007E39"/>
                </a:solidFill>
                <a:latin typeface="Calibri" panose="020F0502020204030204" pitchFamily="34" charset="0"/>
                <a:ea typeface="MS PGothic" pitchFamily="34" charset="-128"/>
              </a:rPr>
              <a:t>Ja, du savner </a:t>
            </a:r>
            <a:r>
              <a:rPr lang="nb-NO" altLang="nb-NO" sz="1400" i="1" dirty="0" smtClean="0">
                <a:solidFill>
                  <a:srgbClr val="007E39"/>
                </a:solidFill>
                <a:latin typeface="Calibri" panose="020F0502020204030204" pitchFamily="34" charset="0"/>
                <a:ea typeface="MS PGothic" pitchFamily="34" charset="-128"/>
              </a:rPr>
              <a:t>vel din </a:t>
            </a:r>
            <a:r>
              <a:rPr lang="nb-NO" altLang="nb-NO" sz="1400" i="1" dirty="0">
                <a:solidFill>
                  <a:srgbClr val="007E39"/>
                </a:solidFill>
                <a:latin typeface="Calibri" panose="020F0502020204030204" pitchFamily="34" charset="0"/>
                <a:ea typeface="MS PGothic" pitchFamily="34" charset="-128"/>
              </a:rPr>
              <a:t>mor og dyrene på garden. Ja, du var nok tidlig oppe om morgen, og det var vel vanskelig å ta </a:t>
            </a:r>
            <a:r>
              <a:rPr lang="nb-NO" altLang="nb-NO" sz="1400" i="1" dirty="0" smtClean="0">
                <a:solidFill>
                  <a:srgbClr val="007E39"/>
                </a:solidFill>
                <a:latin typeface="Calibri" panose="020F0502020204030204" pitchFamily="34" charset="0"/>
                <a:ea typeface="MS PGothic" pitchFamily="34" charset="-128"/>
              </a:rPr>
              <a:t>ferie den </a:t>
            </a:r>
            <a:r>
              <a:rPr lang="nb-NO" altLang="nb-NO" sz="1400" i="1" dirty="0">
                <a:solidFill>
                  <a:srgbClr val="007E39"/>
                </a:solidFill>
                <a:latin typeface="Calibri" panose="020F0502020204030204" pitchFamily="34" charset="0"/>
                <a:ea typeface="MS PGothic" pitchFamily="34" charset="-128"/>
              </a:rPr>
              <a:t>gangen ...»</a:t>
            </a:r>
            <a:br>
              <a:rPr lang="nb-NO" altLang="nb-NO" sz="1400" i="1" dirty="0">
                <a:solidFill>
                  <a:srgbClr val="007E39"/>
                </a:solidFill>
                <a:latin typeface="Calibri" panose="020F0502020204030204" pitchFamily="34" charset="0"/>
                <a:ea typeface="MS PGothic" pitchFamily="34" charset="-128"/>
              </a:rPr>
            </a:br>
            <a:r>
              <a:rPr lang="nb-NO" altLang="nb-NO" sz="1400" dirty="0" smtClean="0">
                <a:solidFill>
                  <a:srgbClr val="007E39"/>
                </a:solidFill>
                <a:latin typeface="Calibri" panose="020F0502020204030204" pitchFamily="34" charset="0"/>
                <a:ea typeface="MS PGothic" pitchFamily="34" charset="-128"/>
              </a:rPr>
              <a:t>Her </a:t>
            </a:r>
            <a:r>
              <a:rPr lang="nb-NO" altLang="nb-NO" sz="1400" dirty="0">
                <a:solidFill>
                  <a:srgbClr val="007E39"/>
                </a:solidFill>
                <a:latin typeface="Calibri" panose="020F0502020204030204" pitchFamily="34" charset="0"/>
                <a:ea typeface="MS PGothic" pitchFamily="34" charset="-128"/>
              </a:rPr>
              <a:t>bekrefter vi deres historie og deres minner (</a:t>
            </a:r>
            <a:r>
              <a:rPr lang="nb-NO" altLang="nb-NO" sz="1400" b="1" i="1" dirty="0">
                <a:solidFill>
                  <a:srgbClr val="007E39"/>
                </a:solidFill>
                <a:latin typeface="Calibri" panose="020F0502020204030204" pitchFamily="34" charset="0"/>
                <a:ea typeface="MS PGothic" pitchFamily="34" charset="-128"/>
              </a:rPr>
              <a:t>validere</a:t>
            </a:r>
            <a:r>
              <a:rPr lang="nb-NO" altLang="nb-NO" sz="1400" dirty="0">
                <a:solidFill>
                  <a:srgbClr val="007E39"/>
                </a:solidFill>
                <a:latin typeface="Calibri" panose="020F0502020204030204" pitchFamily="34" charset="0"/>
                <a:ea typeface="MS PGothic" pitchFamily="34" charset="-128"/>
              </a:rPr>
              <a:t>)</a:t>
            </a:r>
            <a:br>
              <a:rPr lang="nb-NO" altLang="nb-NO" sz="1400" dirty="0">
                <a:solidFill>
                  <a:srgbClr val="007E39"/>
                </a:solidFill>
                <a:latin typeface="Calibri" panose="020F0502020204030204" pitchFamily="34" charset="0"/>
                <a:ea typeface="MS PGothic" pitchFamily="34" charset="-128"/>
              </a:rPr>
            </a:br>
            <a:r>
              <a:rPr lang="nb-NO" altLang="nb-NO" sz="1400" i="1" dirty="0" smtClean="0">
                <a:solidFill>
                  <a:srgbClr val="007E39"/>
                </a:solidFill>
                <a:latin typeface="Calibri" panose="020F0502020204030204" pitchFamily="34" charset="0"/>
                <a:ea typeface="MS PGothic" pitchFamily="34" charset="-128"/>
              </a:rPr>
              <a:t>«</a:t>
            </a:r>
            <a:r>
              <a:rPr lang="nb-NO" altLang="nb-NO" sz="1400" i="1" dirty="0">
                <a:solidFill>
                  <a:srgbClr val="007E39"/>
                </a:solidFill>
                <a:latin typeface="Calibri" panose="020F0502020204030204" pitchFamily="34" charset="0"/>
                <a:ea typeface="MS PGothic" pitchFamily="34" charset="-128"/>
              </a:rPr>
              <a:t>Nå ser jeg at de har servert aftens. Skal vi ikke gå og sette oss ned og fortsette vår hyggelig prat med de andre?»</a:t>
            </a:r>
            <a:r>
              <a:rPr lang="nb-NO" altLang="nb-NO" sz="1400" dirty="0">
                <a:solidFill>
                  <a:srgbClr val="007E39"/>
                </a:solidFill>
                <a:latin typeface="Calibri" panose="020F0502020204030204" pitchFamily="34" charset="0"/>
                <a:ea typeface="MS PGothic" pitchFamily="34" charset="-128"/>
              </a:rPr>
              <a:t/>
            </a:r>
            <a:br>
              <a:rPr lang="nb-NO" altLang="nb-NO" sz="1400" dirty="0">
                <a:solidFill>
                  <a:srgbClr val="007E39"/>
                </a:solidFill>
                <a:latin typeface="Calibri" panose="020F0502020204030204" pitchFamily="34" charset="0"/>
                <a:ea typeface="MS PGothic" pitchFamily="34" charset="-128"/>
              </a:rPr>
            </a:br>
            <a:r>
              <a:rPr lang="nb-NO" altLang="nb-NO" sz="1400" dirty="0" smtClean="0">
                <a:solidFill>
                  <a:srgbClr val="007E39"/>
                </a:solidFill>
                <a:latin typeface="Calibri" panose="020F0502020204030204" pitchFamily="34" charset="0"/>
                <a:ea typeface="MS PGothic" pitchFamily="34" charset="-128"/>
              </a:rPr>
              <a:t>Her </a:t>
            </a:r>
            <a:r>
              <a:rPr lang="nb-NO" altLang="nb-NO" sz="1400" dirty="0">
                <a:solidFill>
                  <a:srgbClr val="007E39"/>
                </a:solidFill>
                <a:latin typeface="Calibri" panose="020F0502020204030204" pitchFamily="34" charset="0"/>
                <a:ea typeface="MS PGothic" pitchFamily="34" charset="-128"/>
              </a:rPr>
              <a:t>benytter man positiv avledning, og etter 5 minutter er melkesprengte kuer glemt.</a:t>
            </a:r>
          </a:p>
          <a:p>
            <a:pPr>
              <a:defRPr/>
            </a:pPr>
            <a:endParaRPr lang="nb-NO" altLang="nb-NO" sz="1400" dirty="0">
              <a:latin typeface="Calibri" panose="020F0502020204030204" pitchFamily="34" charset="0"/>
              <a:ea typeface="MS PGothic" pitchFamily="34" charset="-128"/>
            </a:endParaRPr>
          </a:p>
          <a:p>
            <a:pPr>
              <a:defRPr/>
            </a:pPr>
            <a:r>
              <a:rPr lang="nb-NO" altLang="nb-NO" sz="1400" dirty="0">
                <a:latin typeface="Calibri" panose="020F0502020204030204" pitchFamily="34" charset="0"/>
                <a:ea typeface="MS PGothic" pitchFamily="34" charset="-128"/>
              </a:rPr>
              <a:t>En slik adferd krever opplæring hvor vi bl.a. benytter rollespill. I alle situasjoner som gjentar seg har vi </a:t>
            </a:r>
            <a:r>
              <a:rPr lang="nb-NO" altLang="nb-NO" sz="1400" b="1" dirty="0">
                <a:latin typeface="Calibri" panose="020F0502020204030204" pitchFamily="34" charset="0"/>
                <a:ea typeface="MS PGothic" pitchFamily="34" charset="-128"/>
              </a:rPr>
              <a:t>etablert prosedyrer </a:t>
            </a:r>
            <a:r>
              <a:rPr lang="nb-NO" altLang="nb-NO" sz="1400" dirty="0">
                <a:latin typeface="Calibri" panose="020F0502020204030204" pitchFamily="34" charset="0"/>
                <a:ea typeface="MS PGothic" pitchFamily="34" charset="-128"/>
              </a:rPr>
              <a:t>og utarbeidet </a:t>
            </a:r>
            <a:r>
              <a:rPr lang="nb-NO" altLang="nb-NO" sz="1400" b="1" dirty="0">
                <a:latin typeface="Calibri" panose="020F0502020204030204" pitchFamily="34" charset="0"/>
                <a:ea typeface="MS PGothic" pitchFamily="34" charset="-128"/>
              </a:rPr>
              <a:t>«manus</a:t>
            </a:r>
            <a:r>
              <a:rPr lang="nb-NO" altLang="nb-NO" sz="1400" b="1" dirty="0" smtClean="0">
                <a:latin typeface="Calibri" panose="020F0502020204030204" pitchFamily="34" charset="0"/>
                <a:ea typeface="MS PGothic" pitchFamily="34" charset="-128"/>
              </a:rPr>
              <a:t>».</a:t>
            </a:r>
            <a:endParaRPr lang="nb-NO" altLang="nb-NO" sz="1400" b="1" dirty="0">
              <a:latin typeface="Calibri" panose="020F0502020204030204" pitchFamily="34" charset="0"/>
              <a:ea typeface="MS PGothic" pitchFamily="34" charset="-128"/>
            </a:endParaRPr>
          </a:p>
        </p:txBody>
      </p:sp>
      <p:sp>
        <p:nvSpPr>
          <p:cNvPr id="11" name="TekstSylinder 10"/>
          <p:cNvSpPr txBox="1"/>
          <p:nvPr/>
        </p:nvSpPr>
        <p:spPr>
          <a:xfrm>
            <a:off x="476673" y="1003538"/>
            <a:ext cx="6381327" cy="400110"/>
          </a:xfrm>
          <a:prstGeom prst="rect">
            <a:avLst/>
          </a:prstGeom>
          <a:solidFill>
            <a:schemeClr val="accent2">
              <a:lumMod val="75000"/>
            </a:schemeClr>
          </a:solidFill>
        </p:spPr>
        <p:txBody>
          <a:bodyPr wrap="square" rtlCol="0">
            <a:spAutoFit/>
          </a:bodyPr>
          <a:lstStyle/>
          <a:p>
            <a:r>
              <a:rPr lang="nb-NO" altLang="nb-NO" sz="2000" dirty="0" smtClean="0">
                <a:solidFill>
                  <a:schemeClr val="bg1"/>
                </a:solidFill>
                <a:latin typeface="Calibri" pitchFamily="34" charset="0"/>
                <a:ea typeface="MS PGothic" pitchFamily="34" charset="-128"/>
              </a:rPr>
              <a:t>1. Hvordan </a:t>
            </a:r>
            <a:r>
              <a:rPr lang="nb-NO" altLang="nb-NO" sz="2000" dirty="0">
                <a:solidFill>
                  <a:schemeClr val="bg1"/>
                </a:solidFill>
                <a:latin typeface="Calibri" pitchFamily="34" charset="0"/>
                <a:ea typeface="MS PGothic" pitchFamily="34" charset="-128"/>
              </a:rPr>
              <a:t>agere ovenfor en som er </a:t>
            </a:r>
            <a:r>
              <a:rPr lang="nb-NO" altLang="nb-NO" sz="2000" dirty="0" smtClean="0">
                <a:solidFill>
                  <a:schemeClr val="bg1"/>
                </a:solidFill>
                <a:latin typeface="Calibri" pitchFamily="34" charset="0"/>
                <a:ea typeface="MS PGothic" pitchFamily="34" charset="-128"/>
              </a:rPr>
              <a:t>dement</a:t>
            </a:r>
            <a:endParaRPr lang="nb-NO" altLang="nb-NO" sz="2000" dirty="0">
              <a:solidFill>
                <a:schemeClr val="bg1"/>
              </a:solidFill>
              <a:latin typeface="Calibri" pitchFamily="34" charset="0"/>
              <a:ea typeface="MS PGothic" pitchFamily="34" charset="-128"/>
            </a:endParaRPr>
          </a:p>
        </p:txBody>
      </p:sp>
    </p:spTree>
    <p:extLst>
      <p:ext uri="{BB962C8B-B14F-4D97-AF65-F5344CB8AC3E}">
        <p14:creationId xmlns:p14="http://schemas.microsoft.com/office/powerpoint/2010/main" val="106573645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Sylinder 1"/>
          <p:cNvSpPr txBox="1"/>
          <p:nvPr/>
        </p:nvSpPr>
        <p:spPr>
          <a:xfrm>
            <a:off x="1108221" y="251519"/>
            <a:ext cx="5749779" cy="461665"/>
          </a:xfrm>
          <a:prstGeom prst="rect">
            <a:avLst/>
          </a:prstGeom>
          <a:noFill/>
        </p:spPr>
        <p:txBody>
          <a:bodyPr wrap="none" rtlCol="0">
            <a:spAutoFit/>
          </a:bodyPr>
          <a:lstStyle/>
          <a:p>
            <a:pPr defTabSz="922338">
              <a:spcBef>
                <a:spcPts val="600"/>
              </a:spcBef>
              <a:buClr>
                <a:schemeClr val="accent1">
                  <a:lumMod val="50000"/>
                </a:schemeClr>
              </a:buClr>
              <a:defRPr/>
            </a:pPr>
            <a:r>
              <a:rPr lang="nb-NO" altLang="nb-NO" sz="2400" dirty="0">
                <a:solidFill>
                  <a:schemeClr val="accent1">
                    <a:lumMod val="50000"/>
                  </a:schemeClr>
                </a:solidFill>
                <a:latin typeface="Calibri" pitchFamily="34" charset="0"/>
                <a:ea typeface="MS PGothic" pitchFamily="34" charset="-128"/>
              </a:rPr>
              <a:t>Demente skal behandles på en særskilt </a:t>
            </a:r>
            <a:r>
              <a:rPr lang="nb-NO" altLang="nb-NO" sz="2400" dirty="0" smtClean="0">
                <a:solidFill>
                  <a:schemeClr val="accent1">
                    <a:lumMod val="50000"/>
                  </a:schemeClr>
                </a:solidFill>
                <a:latin typeface="Calibri" pitchFamily="34" charset="0"/>
                <a:ea typeface="MS PGothic" pitchFamily="34" charset="-128"/>
              </a:rPr>
              <a:t>måte</a:t>
            </a:r>
            <a:endParaRPr lang="nb-NO" altLang="nb-NO" sz="2400" dirty="0">
              <a:solidFill>
                <a:schemeClr val="accent1">
                  <a:lumMod val="50000"/>
                </a:schemeClr>
              </a:solidFill>
              <a:latin typeface="Calibri" pitchFamily="34" charset="0"/>
              <a:ea typeface="MS PGothic" pitchFamily="34" charset="-128"/>
            </a:endParaRPr>
          </a:p>
        </p:txBody>
      </p:sp>
      <p:sp>
        <p:nvSpPr>
          <p:cNvPr id="3" name="Rettvinklet trekant 2"/>
          <p:cNvSpPr/>
          <p:nvPr/>
        </p:nvSpPr>
        <p:spPr>
          <a:xfrm rot="5400000">
            <a:off x="-738866" y="738866"/>
            <a:ext cx="2733226" cy="1255494"/>
          </a:xfrm>
          <a:prstGeom prst="rtTriangl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4" name="TekstSylinder 3"/>
          <p:cNvSpPr txBox="1"/>
          <p:nvPr/>
        </p:nvSpPr>
        <p:spPr>
          <a:xfrm>
            <a:off x="174986" y="179512"/>
            <a:ext cx="301686" cy="369332"/>
          </a:xfrm>
          <a:prstGeom prst="rect">
            <a:avLst/>
          </a:prstGeom>
          <a:noFill/>
        </p:spPr>
        <p:txBody>
          <a:bodyPr wrap="none" rtlCol="0">
            <a:spAutoFit/>
          </a:bodyPr>
          <a:lstStyle/>
          <a:p>
            <a:r>
              <a:rPr lang="nb-NO" dirty="0">
                <a:solidFill>
                  <a:schemeClr val="bg1"/>
                </a:solidFill>
              </a:rPr>
              <a:t>1</a:t>
            </a:r>
          </a:p>
        </p:txBody>
      </p:sp>
      <p:sp>
        <p:nvSpPr>
          <p:cNvPr id="5" name="TekstSylinder 4"/>
          <p:cNvSpPr txBox="1"/>
          <p:nvPr/>
        </p:nvSpPr>
        <p:spPr>
          <a:xfrm>
            <a:off x="476673" y="2051720"/>
            <a:ext cx="5904656" cy="2539157"/>
          </a:xfrm>
          <a:prstGeom prst="rect">
            <a:avLst/>
          </a:prstGeom>
          <a:noFill/>
          <a:ln>
            <a:solidFill>
              <a:srgbClr val="C00000"/>
            </a:solidFill>
          </a:ln>
        </p:spPr>
        <p:txBody>
          <a:bodyPr wrap="square" rtlCol="0">
            <a:spAutoFit/>
          </a:bodyPr>
          <a:lstStyle/>
          <a:p>
            <a:pPr defTabSz="922338">
              <a:spcBef>
                <a:spcPts val="600"/>
              </a:spcBef>
              <a:buClr>
                <a:srgbClr val="0066CC"/>
              </a:buClr>
              <a:defRPr/>
            </a:pPr>
            <a:r>
              <a:rPr lang="nb-NO" altLang="nb-NO" sz="1400" b="1" dirty="0">
                <a:latin typeface="Calibri" pitchFamily="34" charset="0"/>
                <a:ea typeface="MS PGothic" pitchFamily="34" charset="-128"/>
              </a:rPr>
              <a:t>Innsamling om kunnskap om våre beboere er en meget viktig del av vår behandlingsform.</a:t>
            </a:r>
          </a:p>
          <a:p>
            <a:pPr defTabSz="922338">
              <a:spcBef>
                <a:spcPts val="600"/>
              </a:spcBef>
              <a:buClr>
                <a:srgbClr val="0066CC"/>
              </a:buClr>
              <a:defRPr/>
            </a:pPr>
            <a:r>
              <a:rPr lang="nb-NO" altLang="nb-NO" sz="1400" dirty="0">
                <a:latin typeface="Calibri" pitchFamily="34" charset="0"/>
                <a:ea typeface="MS PGothic" pitchFamily="34" charset="-128"/>
              </a:rPr>
              <a:t>Ved innsjekk går vi gjennom beboerens historie med beboeren og de pårørende. Noen av de ting vi snakker om er familiesituasjonen, hvor vedkommende er født, foreldre, søsken, barn, barnebarn, venner, oppvekst, studier, yrke, aktiviteter/hobbyer,  interesser, samt spesielle situasjoner og historier som beboeren liker godt. Dette blir skrevet ned og er en del av vår anamnese og et utgangspunkt for kvalitetsplanene. Vi lager en oppsummering av dette på små plastbelagte kort på lik linje med våre røde og grønne oppgavekort. Kortene er til god hjelp for våre ansatte i forhold til arbeidet med beboerne.  </a:t>
            </a:r>
            <a:r>
              <a:rPr lang="nb-NO" altLang="nb-NO" sz="1400" dirty="0" smtClean="0">
                <a:latin typeface="Calibri" pitchFamily="34" charset="0"/>
                <a:ea typeface="MS PGothic" pitchFamily="34" charset="-128"/>
              </a:rPr>
              <a:t>Vi </a:t>
            </a:r>
            <a:r>
              <a:rPr lang="nb-NO" altLang="nb-NO" sz="1400" dirty="0">
                <a:latin typeface="Calibri" pitchFamily="34" charset="0"/>
                <a:ea typeface="MS PGothic" pitchFamily="34" charset="-128"/>
              </a:rPr>
              <a:t>lager også mimre-album for våre beboere. </a:t>
            </a:r>
          </a:p>
        </p:txBody>
      </p:sp>
      <p:sp>
        <p:nvSpPr>
          <p:cNvPr id="6" name="TekstSylinder 5"/>
          <p:cNvSpPr txBox="1"/>
          <p:nvPr/>
        </p:nvSpPr>
        <p:spPr>
          <a:xfrm>
            <a:off x="0" y="5168964"/>
            <a:ext cx="6857999" cy="3939540"/>
          </a:xfrm>
          <a:prstGeom prst="rect">
            <a:avLst/>
          </a:prstGeom>
          <a:noFill/>
        </p:spPr>
        <p:txBody>
          <a:bodyPr wrap="square" rtlCol="0">
            <a:spAutoFit/>
          </a:bodyPr>
          <a:lstStyle/>
          <a:p>
            <a:pPr defTabSz="922338">
              <a:buClr>
                <a:srgbClr val="0066CC"/>
              </a:buClr>
              <a:defRPr/>
            </a:pPr>
            <a:r>
              <a:rPr lang="nb-NO" altLang="nb-NO" sz="1400" b="1" dirty="0">
                <a:latin typeface="Calibri" pitchFamily="34" charset="0"/>
                <a:ea typeface="MS PGothic" pitchFamily="34" charset="-128"/>
              </a:rPr>
              <a:t>Typisk situasjon der kunnskap om beboeren er viktig:</a:t>
            </a:r>
          </a:p>
          <a:p>
            <a:pPr defTabSz="922338">
              <a:buClr>
                <a:srgbClr val="0066CC"/>
              </a:buClr>
              <a:defRPr/>
            </a:pPr>
            <a:r>
              <a:rPr lang="nb-NO" altLang="nb-NO" sz="1400" dirty="0">
                <a:latin typeface="Calibri" pitchFamily="34" charset="0"/>
                <a:ea typeface="MS PGothic" pitchFamily="34" charset="-128"/>
              </a:rPr>
              <a:t>Demente utrykker	</a:t>
            </a:r>
            <a:r>
              <a:rPr lang="nb-NO" altLang="nb-NO" sz="1400" i="1" dirty="0">
                <a:latin typeface="Calibri" pitchFamily="34" charset="0"/>
                <a:ea typeface="MS PGothic" pitchFamily="34" charset="-128"/>
              </a:rPr>
              <a:t>«Hvorfor er jeg </a:t>
            </a:r>
            <a:r>
              <a:rPr lang="nb-NO" altLang="nb-NO" sz="1400" i="1" dirty="0" smtClean="0">
                <a:latin typeface="Calibri" pitchFamily="34" charset="0"/>
                <a:ea typeface="MS PGothic" pitchFamily="34" charset="-128"/>
              </a:rPr>
              <a:t>her?»</a:t>
            </a:r>
          </a:p>
          <a:p>
            <a:pPr defTabSz="922338">
              <a:buClr>
                <a:srgbClr val="0066CC"/>
              </a:buClr>
              <a:defRPr/>
            </a:pPr>
            <a:endParaRPr lang="nb-NO" altLang="nb-NO" sz="1400" i="1" dirty="0">
              <a:solidFill>
                <a:srgbClr val="C00000"/>
              </a:solidFill>
              <a:latin typeface="Calibri" pitchFamily="34" charset="0"/>
              <a:ea typeface="MS PGothic" pitchFamily="34" charset="-128"/>
            </a:endParaRPr>
          </a:p>
          <a:p>
            <a:pPr defTabSz="922338">
              <a:buClr>
                <a:srgbClr val="0066CC"/>
              </a:buClr>
              <a:defRPr/>
            </a:pPr>
            <a:r>
              <a:rPr lang="nb-NO" altLang="nb-NO" sz="1400" dirty="0" smtClean="0">
                <a:solidFill>
                  <a:srgbClr val="C00000"/>
                </a:solidFill>
                <a:latin typeface="Calibri" pitchFamily="34" charset="0"/>
                <a:ea typeface="MS PGothic" pitchFamily="34" charset="-128"/>
              </a:rPr>
              <a:t>Gammel </a:t>
            </a:r>
            <a:r>
              <a:rPr lang="nb-NO" altLang="nb-NO" sz="1400" dirty="0">
                <a:solidFill>
                  <a:srgbClr val="C00000"/>
                </a:solidFill>
                <a:latin typeface="Calibri" pitchFamily="34" charset="0"/>
                <a:ea typeface="MS PGothic" pitchFamily="34" charset="-128"/>
              </a:rPr>
              <a:t>måte		</a:t>
            </a:r>
            <a:endParaRPr lang="nb-NO" altLang="nb-NO" sz="1400" dirty="0" smtClean="0">
              <a:solidFill>
                <a:srgbClr val="C00000"/>
              </a:solidFill>
              <a:latin typeface="Calibri" pitchFamily="34" charset="0"/>
              <a:ea typeface="MS PGothic" pitchFamily="34" charset="-128"/>
            </a:endParaRPr>
          </a:p>
          <a:p>
            <a:pPr defTabSz="922338">
              <a:buClr>
                <a:srgbClr val="0066CC"/>
              </a:buClr>
              <a:defRPr/>
            </a:pPr>
            <a:r>
              <a:rPr lang="nb-NO" altLang="nb-NO" sz="1400" i="1" dirty="0" smtClean="0">
                <a:solidFill>
                  <a:srgbClr val="C00000"/>
                </a:solidFill>
                <a:latin typeface="Calibri" pitchFamily="34" charset="0"/>
                <a:ea typeface="MS PGothic" pitchFamily="34" charset="-128"/>
              </a:rPr>
              <a:t>«</a:t>
            </a:r>
            <a:r>
              <a:rPr lang="nb-NO" altLang="nb-NO" sz="1400" i="1" dirty="0">
                <a:solidFill>
                  <a:srgbClr val="C00000"/>
                </a:solidFill>
                <a:latin typeface="Calibri" pitchFamily="34" charset="0"/>
                <a:ea typeface="MS PGothic" pitchFamily="34" charset="-128"/>
              </a:rPr>
              <a:t>Nå er du på et sykehjem for demente</a:t>
            </a:r>
            <a:r>
              <a:rPr lang="nb-NO" altLang="nb-NO" sz="1400" i="1" dirty="0" smtClean="0">
                <a:solidFill>
                  <a:srgbClr val="C00000"/>
                </a:solidFill>
                <a:latin typeface="Calibri" pitchFamily="34" charset="0"/>
                <a:ea typeface="MS PGothic" pitchFamily="34" charset="-128"/>
              </a:rPr>
              <a:t>.»</a:t>
            </a:r>
          </a:p>
          <a:p>
            <a:pPr defTabSz="922338">
              <a:buClr>
                <a:srgbClr val="0066CC"/>
              </a:buClr>
              <a:defRPr/>
            </a:pPr>
            <a:endParaRPr lang="nb-NO" altLang="nb-NO" sz="1200" dirty="0" smtClean="0">
              <a:solidFill>
                <a:srgbClr val="007E39"/>
              </a:solidFill>
              <a:latin typeface="Calibri" pitchFamily="34" charset="0"/>
              <a:ea typeface="MS PGothic" pitchFamily="34" charset="-128"/>
            </a:endParaRPr>
          </a:p>
          <a:p>
            <a:pPr defTabSz="922338">
              <a:buClr>
                <a:srgbClr val="0066CC"/>
              </a:buClr>
              <a:defRPr/>
            </a:pPr>
            <a:r>
              <a:rPr lang="nb-NO" altLang="nb-NO" sz="1400" dirty="0" smtClean="0">
                <a:solidFill>
                  <a:srgbClr val="007E39"/>
                </a:solidFill>
                <a:latin typeface="Calibri" pitchFamily="34" charset="0"/>
                <a:ea typeface="MS PGothic" pitchFamily="34" charset="-128"/>
              </a:rPr>
              <a:t>Ny </a:t>
            </a:r>
            <a:r>
              <a:rPr lang="nb-NO" altLang="nb-NO" sz="1400" dirty="0">
                <a:solidFill>
                  <a:srgbClr val="007E39"/>
                </a:solidFill>
                <a:latin typeface="Calibri" pitchFamily="34" charset="0"/>
                <a:ea typeface="MS PGothic" pitchFamily="34" charset="-128"/>
              </a:rPr>
              <a:t>metode:		</a:t>
            </a:r>
            <a:endParaRPr lang="nb-NO" altLang="nb-NO" sz="1400" dirty="0" smtClean="0">
              <a:solidFill>
                <a:srgbClr val="007E39"/>
              </a:solidFill>
              <a:latin typeface="Calibri" pitchFamily="34" charset="0"/>
              <a:ea typeface="MS PGothic" pitchFamily="34" charset="-128"/>
            </a:endParaRPr>
          </a:p>
          <a:p>
            <a:pPr defTabSz="922338">
              <a:buClr>
                <a:srgbClr val="0066CC"/>
              </a:buClr>
              <a:defRPr/>
            </a:pPr>
            <a:r>
              <a:rPr lang="nb-NO" altLang="nb-NO" sz="1400" i="1" dirty="0" smtClean="0">
                <a:solidFill>
                  <a:srgbClr val="007E39"/>
                </a:solidFill>
                <a:latin typeface="Calibri" pitchFamily="34" charset="0"/>
                <a:ea typeface="MS PGothic" pitchFamily="34" charset="-128"/>
              </a:rPr>
              <a:t>«</a:t>
            </a:r>
            <a:r>
              <a:rPr lang="nb-NO" altLang="nb-NO" sz="1400" i="1" dirty="0">
                <a:solidFill>
                  <a:srgbClr val="007E39"/>
                </a:solidFill>
                <a:latin typeface="Calibri" pitchFamily="34" charset="0"/>
                <a:ea typeface="MS PGothic" pitchFamily="34" charset="-128"/>
              </a:rPr>
              <a:t>Å du lurer på hvor du er. Ja det kan jeg forstå. Når du ser deg rundt kan jeg forstå at dette virker ukjent. Ja, det er klart du </a:t>
            </a:r>
            <a:r>
              <a:rPr lang="nb-NO" altLang="nb-NO" sz="1400" i="1" dirty="0" smtClean="0">
                <a:solidFill>
                  <a:srgbClr val="007E39"/>
                </a:solidFill>
                <a:latin typeface="Calibri" pitchFamily="34" charset="0"/>
                <a:ea typeface="MS PGothic" pitchFamily="34" charset="-128"/>
              </a:rPr>
              <a:t>lurer på </a:t>
            </a:r>
            <a:r>
              <a:rPr lang="nb-NO" altLang="nb-NO" sz="1400" i="1" dirty="0">
                <a:solidFill>
                  <a:srgbClr val="007E39"/>
                </a:solidFill>
                <a:latin typeface="Calibri" pitchFamily="34" charset="0"/>
                <a:ea typeface="MS PGothic" pitchFamily="34" charset="-128"/>
              </a:rPr>
              <a:t>hvor du er</a:t>
            </a:r>
            <a:r>
              <a:rPr lang="nb-NO" altLang="nb-NO" sz="1400" i="1" dirty="0" smtClean="0">
                <a:solidFill>
                  <a:srgbClr val="007E39"/>
                </a:solidFill>
                <a:latin typeface="Calibri" pitchFamily="34" charset="0"/>
                <a:ea typeface="MS PGothic" pitchFamily="34" charset="-128"/>
              </a:rPr>
              <a:t>.»</a:t>
            </a:r>
            <a:endParaRPr lang="nb-NO" altLang="nb-NO" sz="1400" i="1" dirty="0">
              <a:solidFill>
                <a:srgbClr val="007E39"/>
              </a:solidFill>
              <a:latin typeface="Calibri" pitchFamily="34" charset="0"/>
              <a:ea typeface="MS PGothic" pitchFamily="34" charset="-128"/>
            </a:endParaRPr>
          </a:p>
          <a:p>
            <a:pPr defTabSz="922338">
              <a:buClr>
                <a:srgbClr val="0066CC"/>
              </a:buClr>
              <a:defRPr/>
            </a:pPr>
            <a:r>
              <a:rPr lang="nb-NO" altLang="nb-NO" sz="1400" dirty="0" smtClean="0">
                <a:solidFill>
                  <a:srgbClr val="007E39"/>
                </a:solidFill>
                <a:latin typeface="Calibri" pitchFamily="34" charset="0"/>
                <a:ea typeface="MS PGothic" pitchFamily="34" charset="-128"/>
              </a:rPr>
              <a:t>Her </a:t>
            </a:r>
            <a:r>
              <a:rPr lang="nb-NO" altLang="nb-NO" sz="1400" dirty="0">
                <a:solidFill>
                  <a:srgbClr val="007E39"/>
                </a:solidFill>
                <a:latin typeface="Calibri" pitchFamily="34" charset="0"/>
                <a:ea typeface="MS PGothic" pitchFamily="34" charset="-128"/>
              </a:rPr>
              <a:t>benyttes </a:t>
            </a:r>
            <a:r>
              <a:rPr lang="nb-NO" altLang="nb-NO" sz="1400" b="1" i="1" dirty="0">
                <a:solidFill>
                  <a:srgbClr val="007E39"/>
                </a:solidFill>
                <a:latin typeface="Calibri" pitchFamily="34" charset="0"/>
                <a:ea typeface="MS PGothic" pitchFamily="34" charset="-128"/>
              </a:rPr>
              <a:t>aktiv lytting og speiling.</a:t>
            </a:r>
          </a:p>
          <a:p>
            <a:pPr defTabSz="922338">
              <a:buClr>
                <a:srgbClr val="0066CC"/>
              </a:buClr>
              <a:defRPr/>
            </a:pPr>
            <a:endParaRPr lang="nb-NO" altLang="nb-NO" sz="1400" i="1" dirty="0" smtClean="0">
              <a:solidFill>
                <a:srgbClr val="007E39"/>
              </a:solidFill>
              <a:latin typeface="Calibri" pitchFamily="34" charset="0"/>
              <a:ea typeface="MS PGothic" pitchFamily="34" charset="-128"/>
            </a:endParaRPr>
          </a:p>
          <a:p>
            <a:pPr defTabSz="922338">
              <a:buClr>
                <a:srgbClr val="0066CC"/>
              </a:buClr>
              <a:defRPr/>
            </a:pPr>
            <a:r>
              <a:rPr lang="nb-NO" altLang="nb-NO" sz="1400" i="1" dirty="0" smtClean="0">
                <a:solidFill>
                  <a:srgbClr val="007E39"/>
                </a:solidFill>
                <a:latin typeface="Calibri" pitchFamily="34" charset="0"/>
                <a:ea typeface="MS PGothic" pitchFamily="34" charset="-128"/>
              </a:rPr>
              <a:t>«</a:t>
            </a:r>
            <a:r>
              <a:rPr lang="nb-NO" altLang="nb-NO" sz="1400" i="1" dirty="0">
                <a:solidFill>
                  <a:srgbClr val="007E39"/>
                </a:solidFill>
                <a:latin typeface="Calibri" pitchFamily="34" charset="0"/>
                <a:ea typeface="MS PGothic" pitchFamily="34" charset="-128"/>
              </a:rPr>
              <a:t>Ja, for du bodde jo i Ole Bullsvei. Der bodde du med din mann Magnus. Han var jo en flott mann, og leder for </a:t>
            </a:r>
            <a:r>
              <a:rPr lang="nb-NO" altLang="nb-NO" sz="1400" i="1" dirty="0" smtClean="0">
                <a:solidFill>
                  <a:srgbClr val="007E39"/>
                </a:solidFill>
                <a:latin typeface="Calibri" pitchFamily="34" charset="0"/>
                <a:ea typeface="MS PGothic" pitchFamily="34" charset="-128"/>
              </a:rPr>
              <a:t> fotballgruppen </a:t>
            </a:r>
            <a:r>
              <a:rPr lang="nb-NO" altLang="nb-NO" sz="1400" i="1" dirty="0">
                <a:solidFill>
                  <a:srgbClr val="007E39"/>
                </a:solidFill>
                <a:latin typeface="Calibri" pitchFamily="34" charset="0"/>
                <a:ea typeface="MS PGothic" pitchFamily="34" charset="-128"/>
              </a:rPr>
              <a:t>var han jo også…»</a:t>
            </a:r>
            <a:endParaRPr lang="nb-NO" altLang="nb-NO" sz="1400" dirty="0">
              <a:solidFill>
                <a:srgbClr val="007E39"/>
              </a:solidFill>
              <a:latin typeface="Calibri" pitchFamily="34" charset="0"/>
              <a:ea typeface="MS PGothic" pitchFamily="34" charset="-128"/>
            </a:endParaRPr>
          </a:p>
          <a:p>
            <a:pPr defTabSz="922338">
              <a:buClr>
                <a:srgbClr val="0066CC"/>
              </a:buClr>
              <a:defRPr/>
            </a:pPr>
            <a:r>
              <a:rPr lang="nb-NO" altLang="nb-NO" sz="1400" dirty="0" smtClean="0">
                <a:solidFill>
                  <a:srgbClr val="007E39"/>
                </a:solidFill>
                <a:latin typeface="Calibri" pitchFamily="34" charset="0"/>
                <a:ea typeface="MS PGothic" pitchFamily="34" charset="-128"/>
              </a:rPr>
              <a:t>Her </a:t>
            </a:r>
            <a:r>
              <a:rPr lang="nb-NO" altLang="nb-NO" sz="1400" dirty="0">
                <a:solidFill>
                  <a:srgbClr val="007E39"/>
                </a:solidFill>
                <a:latin typeface="Calibri" pitchFamily="34" charset="0"/>
                <a:ea typeface="MS PGothic" pitchFamily="34" charset="-128"/>
              </a:rPr>
              <a:t>benyttes </a:t>
            </a:r>
            <a:r>
              <a:rPr lang="nb-NO" altLang="nb-NO" sz="1400" b="1" i="1" dirty="0">
                <a:solidFill>
                  <a:srgbClr val="007E39"/>
                </a:solidFill>
                <a:latin typeface="Calibri" panose="020F0502020204030204" pitchFamily="34" charset="0"/>
                <a:ea typeface="MS PGothic" pitchFamily="34" charset="-128"/>
              </a:rPr>
              <a:t>validering</a:t>
            </a:r>
            <a:r>
              <a:rPr lang="nb-NO" altLang="nb-NO" sz="1400" dirty="0">
                <a:solidFill>
                  <a:srgbClr val="007E39"/>
                </a:solidFill>
                <a:latin typeface="Calibri" panose="020F0502020204030204" pitchFamily="34" charset="0"/>
                <a:ea typeface="MS PGothic" pitchFamily="34" charset="-128"/>
              </a:rPr>
              <a:t>. Beboeren blir trygg når vi møter </a:t>
            </a:r>
            <a:r>
              <a:rPr lang="nb-NO" altLang="nb-NO" sz="1400" dirty="0" smtClean="0">
                <a:solidFill>
                  <a:srgbClr val="007E39"/>
                </a:solidFill>
                <a:latin typeface="Calibri" panose="020F0502020204030204" pitchFamily="34" charset="0"/>
                <a:ea typeface="MS PGothic" pitchFamily="34" charset="-128"/>
              </a:rPr>
              <a:t>henne i </a:t>
            </a:r>
            <a:r>
              <a:rPr lang="nb-NO" altLang="nb-NO" sz="1400" dirty="0">
                <a:solidFill>
                  <a:srgbClr val="007E39"/>
                </a:solidFill>
                <a:latin typeface="Calibri" panose="020F0502020204030204" pitchFamily="34" charset="0"/>
                <a:ea typeface="MS PGothic" pitchFamily="34" charset="-128"/>
              </a:rPr>
              <a:t>sine egne minner.</a:t>
            </a:r>
          </a:p>
          <a:p>
            <a:pPr defTabSz="922338">
              <a:buClr>
                <a:srgbClr val="0066CC"/>
              </a:buClr>
              <a:defRPr/>
            </a:pPr>
            <a:endParaRPr lang="nb-NO" altLang="nb-NO" sz="1400" i="1" dirty="0" smtClean="0">
              <a:solidFill>
                <a:srgbClr val="007E39"/>
              </a:solidFill>
              <a:latin typeface="Calibri" panose="020F0502020204030204" pitchFamily="34" charset="0"/>
              <a:ea typeface="MS PGothic" pitchFamily="34" charset="-128"/>
            </a:endParaRPr>
          </a:p>
          <a:p>
            <a:pPr defTabSz="922338">
              <a:buClr>
                <a:srgbClr val="0066CC"/>
              </a:buClr>
              <a:defRPr/>
            </a:pPr>
            <a:r>
              <a:rPr lang="nb-NO" altLang="nb-NO" sz="1400" i="1" dirty="0" smtClean="0">
                <a:solidFill>
                  <a:srgbClr val="007E39"/>
                </a:solidFill>
                <a:latin typeface="Calibri" panose="020F0502020204030204" pitchFamily="34" charset="0"/>
                <a:ea typeface="MS PGothic" pitchFamily="34" charset="-128"/>
              </a:rPr>
              <a:t>«</a:t>
            </a:r>
            <a:r>
              <a:rPr lang="nb-NO" altLang="nb-NO" sz="1400" i="1" dirty="0">
                <a:solidFill>
                  <a:srgbClr val="007E39"/>
                </a:solidFill>
                <a:latin typeface="Calibri" panose="020F0502020204030204" pitchFamily="34" charset="0"/>
                <a:ea typeface="MS PGothic" pitchFamily="34" charset="-128"/>
              </a:rPr>
              <a:t>Akkurat nå er du på besøk på eldresenteret for å samle krefter og spise litt godt. Skal jeg vise deg litt rundt på </a:t>
            </a:r>
            <a:r>
              <a:rPr lang="nb-NO" altLang="nb-NO" sz="1400" i="1" dirty="0" smtClean="0">
                <a:solidFill>
                  <a:srgbClr val="007E39"/>
                </a:solidFill>
                <a:latin typeface="Calibri" panose="020F0502020204030204" pitchFamily="34" charset="0"/>
                <a:ea typeface="MS PGothic" pitchFamily="34" charset="-128"/>
              </a:rPr>
              <a:t>kjøkkenet</a:t>
            </a:r>
            <a:r>
              <a:rPr lang="nb-NO" altLang="nb-NO" sz="1400" i="1" dirty="0">
                <a:solidFill>
                  <a:srgbClr val="007E39"/>
                </a:solidFill>
                <a:latin typeface="Calibri" panose="020F0502020204030204" pitchFamily="34" charset="0"/>
                <a:ea typeface="MS PGothic" pitchFamily="34" charset="-128"/>
              </a:rPr>
              <a:t>? Jeg tror de har vafler til oss.»</a:t>
            </a:r>
            <a:br>
              <a:rPr lang="nb-NO" altLang="nb-NO" sz="1400" i="1" dirty="0">
                <a:solidFill>
                  <a:srgbClr val="007E39"/>
                </a:solidFill>
                <a:latin typeface="Calibri" panose="020F0502020204030204" pitchFamily="34" charset="0"/>
                <a:ea typeface="MS PGothic" pitchFamily="34" charset="-128"/>
              </a:rPr>
            </a:br>
            <a:r>
              <a:rPr lang="nb-NO" altLang="nb-NO" sz="1400" dirty="0" smtClean="0">
                <a:solidFill>
                  <a:srgbClr val="007E39"/>
                </a:solidFill>
                <a:latin typeface="Calibri" panose="020F0502020204030204" pitchFamily="34" charset="0"/>
                <a:ea typeface="MS PGothic" pitchFamily="34" charset="-128"/>
              </a:rPr>
              <a:t>Her </a:t>
            </a:r>
            <a:r>
              <a:rPr lang="nb-NO" altLang="nb-NO" sz="1400" dirty="0">
                <a:solidFill>
                  <a:srgbClr val="007E39"/>
                </a:solidFill>
                <a:latin typeface="Calibri" panose="020F0502020204030204" pitchFamily="34" charset="0"/>
                <a:ea typeface="MS PGothic" pitchFamily="34" charset="-128"/>
              </a:rPr>
              <a:t>benyttes </a:t>
            </a:r>
            <a:r>
              <a:rPr lang="nb-NO" altLang="nb-NO" sz="1400" b="1" i="1" dirty="0">
                <a:solidFill>
                  <a:srgbClr val="007E39"/>
                </a:solidFill>
                <a:latin typeface="Calibri" panose="020F0502020204030204" pitchFamily="34" charset="0"/>
                <a:ea typeface="MS PGothic" pitchFamily="34" charset="-128"/>
              </a:rPr>
              <a:t>positiv avledning</a:t>
            </a:r>
            <a:r>
              <a:rPr lang="nb-NO" altLang="nb-NO" sz="1400" dirty="0">
                <a:solidFill>
                  <a:srgbClr val="007E39"/>
                </a:solidFill>
                <a:latin typeface="Calibri" panose="020F0502020204030204" pitchFamily="34" charset="0"/>
                <a:ea typeface="MS PGothic" pitchFamily="34" charset="-128"/>
              </a:rPr>
              <a:t>, og etter 5 minutter er problemstillingen glemt.</a:t>
            </a:r>
          </a:p>
        </p:txBody>
      </p:sp>
      <p:sp>
        <p:nvSpPr>
          <p:cNvPr id="7" name="TekstSylinder 6"/>
          <p:cNvSpPr txBox="1"/>
          <p:nvPr/>
        </p:nvSpPr>
        <p:spPr>
          <a:xfrm>
            <a:off x="476673" y="1003538"/>
            <a:ext cx="6381326" cy="400110"/>
          </a:xfrm>
          <a:prstGeom prst="rect">
            <a:avLst/>
          </a:prstGeom>
          <a:solidFill>
            <a:schemeClr val="accent2">
              <a:lumMod val="75000"/>
            </a:schemeClr>
          </a:solidFill>
        </p:spPr>
        <p:txBody>
          <a:bodyPr wrap="square" rtlCol="0">
            <a:spAutoFit/>
          </a:bodyPr>
          <a:lstStyle/>
          <a:p>
            <a:r>
              <a:rPr lang="nb-NO" altLang="nb-NO" sz="2000" dirty="0" smtClean="0">
                <a:solidFill>
                  <a:schemeClr val="bg1"/>
                </a:solidFill>
                <a:latin typeface="Calibri" pitchFamily="34" charset="0"/>
                <a:ea typeface="MS PGothic" pitchFamily="34" charset="-128"/>
              </a:rPr>
              <a:t>2. Kunnskap om beboeren</a:t>
            </a:r>
            <a:endParaRPr lang="nb-NO" altLang="nb-NO" sz="2000" dirty="0">
              <a:solidFill>
                <a:schemeClr val="bg1"/>
              </a:solidFill>
              <a:latin typeface="Calibri" pitchFamily="34" charset="0"/>
              <a:ea typeface="MS PGothic" pitchFamily="34" charset="-128"/>
            </a:endParaRPr>
          </a:p>
        </p:txBody>
      </p:sp>
    </p:spTree>
    <p:extLst>
      <p:ext uri="{BB962C8B-B14F-4D97-AF65-F5344CB8AC3E}">
        <p14:creationId xmlns:p14="http://schemas.microsoft.com/office/powerpoint/2010/main" val="260825828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Sylinder 2"/>
          <p:cNvSpPr txBox="1"/>
          <p:nvPr/>
        </p:nvSpPr>
        <p:spPr>
          <a:xfrm>
            <a:off x="1108221" y="251519"/>
            <a:ext cx="5749779" cy="461665"/>
          </a:xfrm>
          <a:prstGeom prst="rect">
            <a:avLst/>
          </a:prstGeom>
          <a:noFill/>
        </p:spPr>
        <p:txBody>
          <a:bodyPr wrap="none" rtlCol="0">
            <a:spAutoFit/>
          </a:bodyPr>
          <a:lstStyle/>
          <a:p>
            <a:pPr defTabSz="922338">
              <a:spcBef>
                <a:spcPts val="600"/>
              </a:spcBef>
              <a:buClr>
                <a:schemeClr val="accent1">
                  <a:lumMod val="50000"/>
                </a:schemeClr>
              </a:buClr>
              <a:defRPr/>
            </a:pPr>
            <a:r>
              <a:rPr lang="nb-NO" altLang="nb-NO" sz="2400" dirty="0">
                <a:solidFill>
                  <a:schemeClr val="accent1">
                    <a:lumMod val="50000"/>
                  </a:schemeClr>
                </a:solidFill>
                <a:latin typeface="Calibri" pitchFamily="34" charset="0"/>
                <a:ea typeface="MS PGothic" pitchFamily="34" charset="-128"/>
              </a:rPr>
              <a:t>Demente skal behandles på en særskilt </a:t>
            </a:r>
            <a:r>
              <a:rPr lang="nb-NO" altLang="nb-NO" sz="2400" dirty="0" smtClean="0">
                <a:solidFill>
                  <a:schemeClr val="accent1">
                    <a:lumMod val="50000"/>
                  </a:schemeClr>
                </a:solidFill>
                <a:latin typeface="Calibri" pitchFamily="34" charset="0"/>
                <a:ea typeface="MS PGothic" pitchFamily="34" charset="-128"/>
              </a:rPr>
              <a:t>måte</a:t>
            </a:r>
            <a:endParaRPr lang="nb-NO" altLang="nb-NO" sz="2400" dirty="0">
              <a:solidFill>
                <a:schemeClr val="accent1">
                  <a:lumMod val="50000"/>
                </a:schemeClr>
              </a:solidFill>
              <a:latin typeface="Calibri" pitchFamily="34" charset="0"/>
              <a:ea typeface="MS PGothic" pitchFamily="34" charset="-128"/>
            </a:endParaRPr>
          </a:p>
        </p:txBody>
      </p:sp>
      <p:sp>
        <p:nvSpPr>
          <p:cNvPr id="4" name="Rettvinklet trekant 3"/>
          <p:cNvSpPr/>
          <p:nvPr/>
        </p:nvSpPr>
        <p:spPr>
          <a:xfrm rot="5400000">
            <a:off x="-738866" y="738866"/>
            <a:ext cx="2733226" cy="1255494"/>
          </a:xfrm>
          <a:prstGeom prst="rtTriangl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5" name="TekstSylinder 4"/>
          <p:cNvSpPr txBox="1"/>
          <p:nvPr/>
        </p:nvSpPr>
        <p:spPr>
          <a:xfrm>
            <a:off x="174986" y="179512"/>
            <a:ext cx="301686" cy="369332"/>
          </a:xfrm>
          <a:prstGeom prst="rect">
            <a:avLst/>
          </a:prstGeom>
          <a:noFill/>
        </p:spPr>
        <p:txBody>
          <a:bodyPr wrap="none" rtlCol="0">
            <a:spAutoFit/>
          </a:bodyPr>
          <a:lstStyle/>
          <a:p>
            <a:r>
              <a:rPr lang="nb-NO" dirty="0">
                <a:solidFill>
                  <a:schemeClr val="bg1"/>
                </a:solidFill>
              </a:rPr>
              <a:t>1</a:t>
            </a:r>
          </a:p>
        </p:txBody>
      </p:sp>
      <p:sp>
        <p:nvSpPr>
          <p:cNvPr id="6" name="TekstSylinder 5"/>
          <p:cNvSpPr txBox="1"/>
          <p:nvPr/>
        </p:nvSpPr>
        <p:spPr>
          <a:xfrm>
            <a:off x="476673" y="2051720"/>
            <a:ext cx="5904656" cy="1461939"/>
          </a:xfrm>
          <a:prstGeom prst="rect">
            <a:avLst/>
          </a:prstGeom>
          <a:noFill/>
          <a:ln>
            <a:solidFill>
              <a:srgbClr val="C00000"/>
            </a:solidFill>
          </a:ln>
        </p:spPr>
        <p:txBody>
          <a:bodyPr wrap="square" rtlCol="0">
            <a:spAutoFit/>
          </a:bodyPr>
          <a:lstStyle/>
          <a:p>
            <a:pPr defTabSz="922338">
              <a:spcBef>
                <a:spcPts val="600"/>
              </a:spcBef>
              <a:buClr>
                <a:srgbClr val="0066CC"/>
              </a:buClr>
              <a:defRPr/>
            </a:pPr>
            <a:r>
              <a:rPr lang="nb-NO" altLang="nb-NO" sz="1400" b="1" dirty="0">
                <a:latin typeface="Calibri" pitchFamily="34" charset="0"/>
                <a:ea typeface="MS PGothic" pitchFamily="34" charset="-128"/>
              </a:rPr>
              <a:t>Innsamling av kunnskap om våre beboerens sykdom er en meget viktig del av vår behandlingsform.</a:t>
            </a:r>
          </a:p>
          <a:p>
            <a:pPr defTabSz="922338">
              <a:spcBef>
                <a:spcPts val="600"/>
              </a:spcBef>
              <a:buClr>
                <a:srgbClr val="0066CC"/>
              </a:buClr>
              <a:defRPr/>
            </a:pPr>
            <a:r>
              <a:rPr lang="nb-NO" altLang="nb-NO" sz="1400" dirty="0">
                <a:latin typeface="Calibri" pitchFamily="34" charset="0"/>
                <a:ea typeface="MS PGothic" pitchFamily="34" charset="-128"/>
              </a:rPr>
              <a:t>Demens er ikke en entydig sykdom med kun en utfordring eller en tilnærming. Demens er variert og komplisert. Man kan derfor ikke møte den demente med en standardisert tilnærming, men må tilpasse sin væremåte og behandling til den enkelte beboer.</a:t>
            </a:r>
          </a:p>
        </p:txBody>
      </p:sp>
      <p:sp>
        <p:nvSpPr>
          <p:cNvPr id="7" name="TekstSylinder 6"/>
          <p:cNvSpPr txBox="1"/>
          <p:nvPr/>
        </p:nvSpPr>
        <p:spPr>
          <a:xfrm>
            <a:off x="0" y="4040643"/>
            <a:ext cx="6857999" cy="5139869"/>
          </a:xfrm>
          <a:prstGeom prst="rect">
            <a:avLst/>
          </a:prstGeom>
          <a:noFill/>
        </p:spPr>
        <p:txBody>
          <a:bodyPr wrap="square" rtlCol="0">
            <a:spAutoFit/>
          </a:bodyPr>
          <a:lstStyle/>
          <a:p>
            <a:pPr defTabSz="922338">
              <a:spcBef>
                <a:spcPts val="600"/>
              </a:spcBef>
              <a:buClr>
                <a:srgbClr val="0066CC"/>
              </a:buClr>
              <a:defRPr/>
            </a:pPr>
            <a:r>
              <a:rPr lang="nb-NO" altLang="nb-NO" sz="1400" b="1" dirty="0">
                <a:latin typeface="Calibri" pitchFamily="34" charset="0"/>
                <a:ea typeface="MS PGothic" pitchFamily="34" charset="-128"/>
              </a:rPr>
              <a:t>Eksempel på dette kan være følgende:</a:t>
            </a:r>
          </a:p>
          <a:p>
            <a:pPr defTabSz="922338">
              <a:spcBef>
                <a:spcPts val="600"/>
              </a:spcBef>
              <a:buClr>
                <a:srgbClr val="0066CC"/>
              </a:buClr>
              <a:defRPr/>
            </a:pPr>
            <a:r>
              <a:rPr lang="nb-NO" altLang="nb-NO" sz="1400" i="1" dirty="0">
                <a:latin typeface="Calibri" pitchFamily="34" charset="0"/>
                <a:ea typeface="MS PGothic" pitchFamily="34" charset="-128"/>
              </a:rPr>
              <a:t>Olga på rom 103 er 94 år, glemsk og forvirret. Her må vi bruke god tid, småprate og skape trygghet. Vi hjelper og tilrettelegger. Morgenstell kan være: «Jeg legger kluten og håndkleet ved vasken så du kan vaske og tørke deg. Ønsker du at jeg finner frem den røde eller den rosa blusen i dag?»</a:t>
            </a:r>
          </a:p>
          <a:p>
            <a:pPr defTabSz="922338">
              <a:spcBef>
                <a:spcPts val="600"/>
              </a:spcBef>
              <a:buClr>
                <a:srgbClr val="0066CC"/>
              </a:buClr>
              <a:defRPr/>
            </a:pPr>
            <a:r>
              <a:rPr lang="nb-NO" altLang="nb-NO" sz="1400" i="1" dirty="0">
                <a:latin typeface="Calibri" pitchFamily="34" charset="0"/>
                <a:ea typeface="MS PGothic" pitchFamily="34" charset="-128"/>
              </a:rPr>
              <a:t>Klara på rommet ved siden av har frontaldemens og må behandles på en helt annen måte. Mye </a:t>
            </a:r>
            <a:r>
              <a:rPr lang="nb-NO" altLang="nb-NO" sz="1400" i="1" dirty="0" err="1">
                <a:latin typeface="Calibri" pitchFamily="34" charset="0"/>
                <a:ea typeface="MS PGothic" pitchFamily="34" charset="-128"/>
              </a:rPr>
              <a:t>småprating</a:t>
            </a:r>
            <a:r>
              <a:rPr lang="nb-NO" altLang="nb-NO" sz="1400" i="1" dirty="0">
                <a:latin typeface="Calibri" pitchFamily="34" charset="0"/>
                <a:ea typeface="MS PGothic" pitchFamily="34" charset="-128"/>
              </a:rPr>
              <a:t>, mange ord, og ikke minst valgmuligheter kan forvirre henne og gjøre henne frustrert. Det han gi utslag i verbal eller fysisk utagering. Morgenstell her kan være: «Her er kluten. Nå kan du vaske ansiktet. Her er håndkle. Nå kan du tørke deg. Her er blusen din.» Dette kan virke kaldt og lite hyggelig, men det er viktig for Klara at det er tydelig språk og ikke for mange ord. For all del må vi unngå at beboeren blir utsatt for situasjoner hvor vedkommende føler seg presset til å ta valg. Dette er god behandling av denne typen demens og gjør at Klara opplever mestring.</a:t>
            </a:r>
          </a:p>
          <a:p>
            <a:pPr defTabSz="922338">
              <a:spcBef>
                <a:spcPts val="600"/>
              </a:spcBef>
              <a:buClr>
                <a:srgbClr val="0066CC"/>
              </a:buClr>
              <a:defRPr/>
            </a:pPr>
            <a:r>
              <a:rPr lang="nb-NO" altLang="nb-NO" sz="1400" i="1" dirty="0">
                <a:latin typeface="Calibri" pitchFamily="34" charset="0"/>
                <a:ea typeface="MS PGothic" pitchFamily="34" charset="-128"/>
              </a:rPr>
              <a:t>På rom 105 bor Kåre, og han roper mye. Det påvirker Klara negativt da hun reagerer på mye lyd og stimuli. Det gjør Kåre også, og det er årsaken til at han roper. Kåre har det derfor mye bedre når han er på en liten avdeling med veldig få </a:t>
            </a:r>
            <a:r>
              <a:rPr lang="nb-NO" altLang="nb-NO" sz="1400" i="1" dirty="0" smtClean="0">
                <a:latin typeface="Calibri" pitchFamily="34" charset="0"/>
                <a:ea typeface="MS PGothic" pitchFamily="34" charset="-128"/>
              </a:rPr>
              <a:t>beboere, </a:t>
            </a:r>
            <a:r>
              <a:rPr lang="nb-NO" altLang="nb-NO" sz="1400" i="1" dirty="0">
                <a:latin typeface="Calibri" pitchFamily="34" charset="0"/>
                <a:ea typeface="MS PGothic" pitchFamily="34" charset="-128"/>
              </a:rPr>
              <a:t>samt få og kjente pleiere å forholde seg til.</a:t>
            </a:r>
          </a:p>
          <a:p>
            <a:pPr defTabSz="922338">
              <a:spcBef>
                <a:spcPts val="600"/>
              </a:spcBef>
              <a:buClr>
                <a:srgbClr val="0066CC"/>
              </a:buClr>
              <a:defRPr/>
            </a:pPr>
            <a:r>
              <a:rPr lang="nb-NO" altLang="nb-NO" sz="1400" dirty="0">
                <a:latin typeface="Calibri" pitchFamily="34" charset="0"/>
                <a:ea typeface="MS PGothic" pitchFamily="34" charset="-128"/>
              </a:rPr>
              <a:t>Som man forstår er kunnskap om demens og kunnskap om hver enkelt beboer svært viktig for å lykkes. Individuelle kvalitetsplaner er avgjørende for god behandling. Planen skal være lett tilgjengelig for pleiepersonalet, og den skal være enkel og oppdatert. Det er også viktig å ha små avdelinger, slik at man kan inndele beboerne så at de med </a:t>
            </a:r>
            <a:r>
              <a:rPr lang="nb-NO" altLang="nb-NO" sz="1400" dirty="0" smtClean="0">
                <a:latin typeface="Calibri" pitchFamily="34" charset="0"/>
                <a:ea typeface="MS PGothic" pitchFamily="34" charset="-128"/>
              </a:rPr>
              <a:t>nogen lunde </a:t>
            </a:r>
            <a:r>
              <a:rPr lang="nb-NO" altLang="nb-NO" sz="1400" dirty="0">
                <a:latin typeface="Calibri" pitchFamily="34" charset="0"/>
                <a:ea typeface="MS PGothic" pitchFamily="34" charset="-128"/>
              </a:rPr>
              <a:t>lik atferd og/eller likt behov bor sammen.</a:t>
            </a:r>
          </a:p>
        </p:txBody>
      </p:sp>
      <p:sp>
        <p:nvSpPr>
          <p:cNvPr id="8" name="TekstSylinder 7"/>
          <p:cNvSpPr txBox="1"/>
          <p:nvPr/>
        </p:nvSpPr>
        <p:spPr>
          <a:xfrm>
            <a:off x="476671" y="1003538"/>
            <a:ext cx="6381328" cy="400110"/>
          </a:xfrm>
          <a:prstGeom prst="rect">
            <a:avLst/>
          </a:prstGeom>
          <a:solidFill>
            <a:schemeClr val="accent2">
              <a:lumMod val="75000"/>
            </a:schemeClr>
          </a:solidFill>
        </p:spPr>
        <p:txBody>
          <a:bodyPr wrap="square" rtlCol="0">
            <a:spAutoFit/>
          </a:bodyPr>
          <a:lstStyle/>
          <a:p>
            <a:r>
              <a:rPr lang="nb-NO" altLang="nb-NO" sz="2000" dirty="0" smtClean="0">
                <a:solidFill>
                  <a:schemeClr val="bg1"/>
                </a:solidFill>
                <a:latin typeface="Calibri" pitchFamily="34" charset="0"/>
                <a:ea typeface="MS PGothic" pitchFamily="34" charset="-128"/>
              </a:rPr>
              <a:t>3. Kunnskap om beboerens sykdom</a:t>
            </a:r>
            <a:endParaRPr lang="nb-NO" altLang="nb-NO" sz="2000" dirty="0">
              <a:solidFill>
                <a:schemeClr val="bg1"/>
              </a:solidFill>
              <a:latin typeface="Calibri" pitchFamily="34" charset="0"/>
              <a:ea typeface="MS PGothic" pitchFamily="34" charset="-128"/>
            </a:endParaRPr>
          </a:p>
        </p:txBody>
      </p:sp>
    </p:spTree>
    <p:extLst>
      <p:ext uri="{BB962C8B-B14F-4D97-AF65-F5344CB8AC3E}">
        <p14:creationId xmlns:p14="http://schemas.microsoft.com/office/powerpoint/2010/main" val="243939634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Sylinder 1"/>
          <p:cNvSpPr txBox="1"/>
          <p:nvPr/>
        </p:nvSpPr>
        <p:spPr>
          <a:xfrm>
            <a:off x="1108221" y="251519"/>
            <a:ext cx="5749779" cy="461665"/>
          </a:xfrm>
          <a:prstGeom prst="rect">
            <a:avLst/>
          </a:prstGeom>
          <a:noFill/>
        </p:spPr>
        <p:txBody>
          <a:bodyPr wrap="none" rtlCol="0">
            <a:spAutoFit/>
          </a:bodyPr>
          <a:lstStyle/>
          <a:p>
            <a:pPr defTabSz="922338">
              <a:spcBef>
                <a:spcPts val="600"/>
              </a:spcBef>
              <a:buClr>
                <a:schemeClr val="accent1">
                  <a:lumMod val="50000"/>
                </a:schemeClr>
              </a:buClr>
              <a:defRPr/>
            </a:pPr>
            <a:r>
              <a:rPr lang="nb-NO" altLang="nb-NO" sz="2400" dirty="0">
                <a:solidFill>
                  <a:schemeClr val="accent1">
                    <a:lumMod val="50000"/>
                  </a:schemeClr>
                </a:solidFill>
                <a:latin typeface="Calibri" pitchFamily="34" charset="0"/>
                <a:ea typeface="MS PGothic" pitchFamily="34" charset="-128"/>
              </a:rPr>
              <a:t>Demente skal behandles på en særskilt </a:t>
            </a:r>
            <a:r>
              <a:rPr lang="nb-NO" altLang="nb-NO" sz="2400" dirty="0" smtClean="0">
                <a:solidFill>
                  <a:schemeClr val="accent1">
                    <a:lumMod val="50000"/>
                  </a:schemeClr>
                </a:solidFill>
                <a:latin typeface="Calibri" pitchFamily="34" charset="0"/>
                <a:ea typeface="MS PGothic" pitchFamily="34" charset="-128"/>
              </a:rPr>
              <a:t>måte</a:t>
            </a:r>
            <a:endParaRPr lang="nb-NO" altLang="nb-NO" sz="2400" dirty="0">
              <a:solidFill>
                <a:schemeClr val="accent1">
                  <a:lumMod val="50000"/>
                </a:schemeClr>
              </a:solidFill>
              <a:latin typeface="Calibri" pitchFamily="34" charset="0"/>
              <a:ea typeface="MS PGothic" pitchFamily="34" charset="-128"/>
            </a:endParaRPr>
          </a:p>
        </p:txBody>
      </p:sp>
      <p:sp>
        <p:nvSpPr>
          <p:cNvPr id="3" name="Rettvinklet trekant 2"/>
          <p:cNvSpPr/>
          <p:nvPr/>
        </p:nvSpPr>
        <p:spPr>
          <a:xfrm rot="5400000">
            <a:off x="-738866" y="738866"/>
            <a:ext cx="2733226" cy="1255494"/>
          </a:xfrm>
          <a:prstGeom prst="rtTriangl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4" name="TekstSylinder 3"/>
          <p:cNvSpPr txBox="1"/>
          <p:nvPr/>
        </p:nvSpPr>
        <p:spPr>
          <a:xfrm>
            <a:off x="174986" y="179512"/>
            <a:ext cx="301686" cy="369332"/>
          </a:xfrm>
          <a:prstGeom prst="rect">
            <a:avLst/>
          </a:prstGeom>
          <a:noFill/>
        </p:spPr>
        <p:txBody>
          <a:bodyPr wrap="none" rtlCol="0">
            <a:spAutoFit/>
          </a:bodyPr>
          <a:lstStyle/>
          <a:p>
            <a:r>
              <a:rPr lang="nb-NO" dirty="0">
                <a:solidFill>
                  <a:schemeClr val="bg1"/>
                </a:solidFill>
              </a:rPr>
              <a:t>1</a:t>
            </a:r>
          </a:p>
        </p:txBody>
      </p:sp>
      <p:sp>
        <p:nvSpPr>
          <p:cNvPr id="5" name="TekstSylinder 4"/>
          <p:cNvSpPr txBox="1"/>
          <p:nvPr/>
        </p:nvSpPr>
        <p:spPr>
          <a:xfrm>
            <a:off x="476673" y="2051720"/>
            <a:ext cx="5904656" cy="2616101"/>
          </a:xfrm>
          <a:prstGeom prst="rect">
            <a:avLst/>
          </a:prstGeom>
          <a:noFill/>
          <a:ln>
            <a:solidFill>
              <a:srgbClr val="C00000"/>
            </a:solidFill>
          </a:ln>
        </p:spPr>
        <p:txBody>
          <a:bodyPr wrap="square" rtlCol="0">
            <a:spAutoFit/>
          </a:bodyPr>
          <a:lstStyle/>
          <a:p>
            <a:pPr defTabSz="922338">
              <a:spcBef>
                <a:spcPts val="600"/>
              </a:spcBef>
              <a:buClr>
                <a:srgbClr val="0066CC"/>
              </a:buClr>
              <a:defRPr/>
            </a:pPr>
            <a:r>
              <a:rPr lang="nb-NO" altLang="nb-NO" sz="1400" b="1" dirty="0">
                <a:latin typeface="Calibri" pitchFamily="34" charset="0"/>
                <a:ea typeface="MS PGothic" pitchFamily="34" charset="-128"/>
              </a:rPr>
              <a:t>Kunnskap om gamle dager er en meget viktig  del av vår behandlingsform.</a:t>
            </a:r>
          </a:p>
          <a:p>
            <a:pPr defTabSz="922338">
              <a:spcBef>
                <a:spcPts val="600"/>
              </a:spcBef>
              <a:buClr>
                <a:srgbClr val="0066CC"/>
              </a:buClr>
              <a:defRPr/>
            </a:pPr>
            <a:r>
              <a:rPr lang="nb-NO" altLang="nb-NO" sz="1400" dirty="0">
                <a:latin typeface="Calibri" pitchFamily="34" charset="0"/>
                <a:ea typeface="MS PGothic" pitchFamily="34" charset="-128"/>
              </a:rPr>
              <a:t>Vi må kunne småprate med beboerne for å gi de god oppmerksomhet. Vi har historiebøker som omhandler ulike tidsepoker med fokus på forhold, episoder, produkter o.l. som beboerne kjenner seg igjen i. Våre beboere sin alder strekker seg over et ganske stort tidsspenn. Derfor har vi bøker som dekker ulike tidsepoker (40-tallet, 50-tallet, 60 tallet osv.). Vi har også lagd ulike aktivitetsbokser med ting fra gamledager, for at vi skal kunne ha mimrestunder ut fra konkrete ting som verktøy, kjøkkenredskaper, tekstiler o.l.  </a:t>
            </a:r>
          </a:p>
          <a:p>
            <a:pPr defTabSz="922338">
              <a:spcBef>
                <a:spcPts val="600"/>
              </a:spcBef>
              <a:buClr>
                <a:srgbClr val="0066CC"/>
              </a:buClr>
              <a:defRPr/>
            </a:pPr>
            <a:r>
              <a:rPr lang="nb-NO" altLang="nb-NO" sz="1400" dirty="0">
                <a:latin typeface="Calibri" pitchFamily="34" charset="0"/>
                <a:ea typeface="MS PGothic" pitchFamily="34" charset="-128"/>
              </a:rPr>
              <a:t>Alle våre ansatte skal i tillegg kunne vite litt om vår nære fortid og kunne bruke dette i samtaler med beboerne. Vi har derfor samarbeid med det lokale historielaget om kursing av våre ansatte. </a:t>
            </a:r>
          </a:p>
        </p:txBody>
      </p:sp>
      <p:sp>
        <p:nvSpPr>
          <p:cNvPr id="6" name="TekstSylinder 5"/>
          <p:cNvSpPr txBox="1"/>
          <p:nvPr/>
        </p:nvSpPr>
        <p:spPr>
          <a:xfrm>
            <a:off x="1" y="4779307"/>
            <a:ext cx="6857999" cy="4401205"/>
          </a:xfrm>
          <a:prstGeom prst="rect">
            <a:avLst/>
          </a:prstGeom>
          <a:noFill/>
        </p:spPr>
        <p:txBody>
          <a:bodyPr wrap="square" rtlCol="0">
            <a:spAutoFit/>
          </a:bodyPr>
          <a:lstStyle/>
          <a:p>
            <a:pPr defTabSz="922338">
              <a:buClr>
                <a:srgbClr val="0066CC"/>
              </a:buClr>
              <a:defRPr/>
            </a:pPr>
            <a:r>
              <a:rPr lang="nb-NO" altLang="nb-NO" sz="1400" b="1" dirty="0">
                <a:latin typeface="Calibri" pitchFamily="34" charset="0"/>
                <a:ea typeface="MS PGothic" pitchFamily="34" charset="-128"/>
              </a:rPr>
              <a:t>Typisk situasjon der kunnskap om historie er viktig:</a:t>
            </a:r>
          </a:p>
          <a:p>
            <a:pPr defTabSz="922338">
              <a:buClr>
                <a:srgbClr val="0066CC"/>
              </a:buClr>
              <a:defRPr/>
            </a:pPr>
            <a:r>
              <a:rPr lang="nb-NO" altLang="nb-NO" sz="1400" dirty="0">
                <a:latin typeface="Calibri" pitchFamily="34" charset="0"/>
                <a:ea typeface="MS PGothic" pitchFamily="34" charset="-128"/>
              </a:rPr>
              <a:t>Situasjon:		</a:t>
            </a:r>
            <a:endParaRPr lang="nb-NO" altLang="nb-NO" sz="1400" dirty="0" smtClean="0">
              <a:latin typeface="Calibri" pitchFamily="34" charset="0"/>
              <a:ea typeface="MS PGothic" pitchFamily="34" charset="-128"/>
            </a:endParaRPr>
          </a:p>
          <a:p>
            <a:pPr defTabSz="922338">
              <a:buClr>
                <a:srgbClr val="0066CC"/>
              </a:buClr>
              <a:defRPr/>
            </a:pPr>
            <a:r>
              <a:rPr lang="nb-NO" altLang="nb-NO" sz="1400" dirty="0" smtClean="0">
                <a:latin typeface="Calibri" pitchFamily="34" charset="0"/>
                <a:ea typeface="MS PGothic" pitchFamily="34" charset="-128"/>
              </a:rPr>
              <a:t>Personale </a:t>
            </a:r>
            <a:r>
              <a:rPr lang="nb-NO" altLang="nb-NO" sz="1400" dirty="0">
                <a:latin typeface="Calibri" pitchFamily="34" charset="0"/>
                <a:ea typeface="MS PGothic" pitchFamily="34" charset="-128"/>
              </a:rPr>
              <a:t>rydder på rommene og beboerne er alene.</a:t>
            </a:r>
            <a:br>
              <a:rPr lang="nb-NO" altLang="nb-NO" sz="1400" dirty="0">
                <a:latin typeface="Calibri" pitchFamily="34" charset="0"/>
                <a:ea typeface="MS PGothic" pitchFamily="34" charset="-128"/>
              </a:rPr>
            </a:br>
            <a:r>
              <a:rPr lang="nb-NO" altLang="nb-NO" sz="1400" dirty="0" smtClean="0">
                <a:latin typeface="Calibri" pitchFamily="34" charset="0"/>
                <a:ea typeface="MS PGothic" pitchFamily="34" charset="-128"/>
              </a:rPr>
              <a:t>Beboeren </a:t>
            </a:r>
            <a:r>
              <a:rPr lang="nb-NO" altLang="nb-NO" sz="1400" dirty="0">
                <a:latin typeface="Calibri" pitchFamily="34" charset="0"/>
                <a:ea typeface="MS PGothic" pitchFamily="34" charset="-128"/>
              </a:rPr>
              <a:t>faller på gulvet og roper på hjelp. Dette gjentar seg flere ganger</a:t>
            </a:r>
            <a:r>
              <a:rPr lang="nb-NO" altLang="nb-NO" sz="1400" dirty="0" smtClean="0">
                <a:latin typeface="Calibri" pitchFamily="34" charset="0"/>
                <a:ea typeface="MS PGothic" pitchFamily="34" charset="-128"/>
              </a:rPr>
              <a:t>.</a:t>
            </a:r>
          </a:p>
          <a:p>
            <a:pPr defTabSz="922338">
              <a:buClr>
                <a:srgbClr val="0066CC"/>
              </a:buClr>
              <a:defRPr/>
            </a:pPr>
            <a:endParaRPr lang="nb-NO" altLang="nb-NO" sz="1400" dirty="0">
              <a:latin typeface="Calibri" pitchFamily="34" charset="0"/>
              <a:ea typeface="MS PGothic" pitchFamily="34" charset="-128"/>
            </a:endParaRPr>
          </a:p>
          <a:p>
            <a:pPr defTabSz="922338">
              <a:buClr>
                <a:srgbClr val="0066CC"/>
              </a:buClr>
              <a:defRPr/>
            </a:pPr>
            <a:r>
              <a:rPr lang="nb-NO" altLang="nb-NO" sz="1400" dirty="0">
                <a:solidFill>
                  <a:srgbClr val="C00000"/>
                </a:solidFill>
                <a:latin typeface="Calibri" pitchFamily="34" charset="0"/>
                <a:ea typeface="MS PGothic" pitchFamily="34" charset="-128"/>
              </a:rPr>
              <a:t>Gammel </a:t>
            </a:r>
            <a:r>
              <a:rPr lang="nb-NO" altLang="nb-NO" sz="1400" dirty="0" smtClean="0">
                <a:solidFill>
                  <a:srgbClr val="C00000"/>
                </a:solidFill>
                <a:latin typeface="Calibri" pitchFamily="34" charset="0"/>
                <a:ea typeface="MS PGothic" pitchFamily="34" charset="-128"/>
              </a:rPr>
              <a:t>måte: </a:t>
            </a:r>
          </a:p>
          <a:p>
            <a:pPr defTabSz="922338">
              <a:buClr>
                <a:srgbClr val="0066CC"/>
              </a:buClr>
              <a:defRPr/>
            </a:pPr>
            <a:r>
              <a:rPr lang="nb-NO" altLang="nb-NO" sz="1400" dirty="0" smtClean="0">
                <a:solidFill>
                  <a:srgbClr val="C00000"/>
                </a:solidFill>
                <a:latin typeface="Calibri" pitchFamily="34" charset="0"/>
                <a:ea typeface="MS PGothic" pitchFamily="34" charset="-128"/>
              </a:rPr>
              <a:t>Beboeren </a:t>
            </a:r>
            <a:r>
              <a:rPr lang="nb-NO" altLang="nb-NO" sz="1400" dirty="0">
                <a:solidFill>
                  <a:srgbClr val="C00000"/>
                </a:solidFill>
                <a:latin typeface="Calibri" pitchFamily="34" charset="0"/>
                <a:ea typeface="MS PGothic" pitchFamily="34" charset="-128"/>
              </a:rPr>
              <a:t>blir løftet opp og fulgt bort til stolen/de andre.</a:t>
            </a:r>
          </a:p>
          <a:p>
            <a:pPr defTabSz="922338">
              <a:buClr>
                <a:srgbClr val="0066CC"/>
              </a:buClr>
              <a:defRPr/>
            </a:pPr>
            <a:r>
              <a:rPr lang="nb-NO" altLang="nb-NO" sz="1400" dirty="0">
                <a:solidFill>
                  <a:srgbClr val="C00000"/>
                </a:solidFill>
                <a:latin typeface="Calibri" pitchFamily="34" charset="0"/>
                <a:ea typeface="MS PGothic" pitchFamily="34" charset="-128"/>
              </a:rPr>
              <a:t>Underliggende behov: </a:t>
            </a:r>
            <a:r>
              <a:rPr lang="nb-NO" altLang="nb-NO" sz="1400" dirty="0" smtClean="0">
                <a:solidFill>
                  <a:srgbClr val="C00000"/>
                </a:solidFill>
                <a:latin typeface="Calibri" pitchFamily="34" charset="0"/>
                <a:ea typeface="MS PGothic" pitchFamily="34" charset="-128"/>
              </a:rPr>
              <a:t> Beboeren </a:t>
            </a:r>
            <a:r>
              <a:rPr lang="nb-NO" altLang="nb-NO" sz="1400" dirty="0">
                <a:solidFill>
                  <a:srgbClr val="C00000"/>
                </a:solidFill>
                <a:latin typeface="Calibri" pitchFamily="34" charset="0"/>
                <a:ea typeface="MS PGothic" pitchFamily="34" charset="-128"/>
              </a:rPr>
              <a:t>er ensom og ønsker oppmerksomhet. De lærer at et f.eks. lite fall tilkaller personale, og de får </a:t>
            </a:r>
            <a:r>
              <a:rPr lang="nb-NO" altLang="nb-NO" sz="1400" dirty="0" smtClean="0">
                <a:solidFill>
                  <a:srgbClr val="C00000"/>
                </a:solidFill>
                <a:latin typeface="Calibri" pitchFamily="34" charset="0"/>
                <a:ea typeface="MS PGothic" pitchFamily="34" charset="-128"/>
              </a:rPr>
              <a:t>100</a:t>
            </a:r>
            <a:r>
              <a:rPr lang="nb-NO" altLang="nb-NO" sz="1400" dirty="0">
                <a:solidFill>
                  <a:srgbClr val="C00000"/>
                </a:solidFill>
                <a:latin typeface="Calibri" pitchFamily="34" charset="0"/>
                <a:ea typeface="MS PGothic" pitchFamily="34" charset="-128"/>
              </a:rPr>
              <a:t>% oppmerksomhet i eks 5 minutter. De får bekreftelse på atferden og gjentar derfor handlingen. </a:t>
            </a:r>
            <a:endParaRPr lang="nb-NO" altLang="nb-NO" sz="1400" dirty="0" smtClean="0">
              <a:solidFill>
                <a:srgbClr val="C00000"/>
              </a:solidFill>
              <a:latin typeface="Calibri" pitchFamily="34" charset="0"/>
              <a:ea typeface="MS PGothic" pitchFamily="34" charset="-128"/>
            </a:endParaRPr>
          </a:p>
          <a:p>
            <a:pPr defTabSz="922338">
              <a:buClr>
                <a:srgbClr val="0066CC"/>
              </a:buClr>
              <a:defRPr/>
            </a:pPr>
            <a:endParaRPr lang="nb-NO" altLang="nb-NO" sz="1400" dirty="0">
              <a:solidFill>
                <a:srgbClr val="C00000"/>
              </a:solidFill>
              <a:latin typeface="Calibri" pitchFamily="34" charset="0"/>
              <a:ea typeface="MS PGothic" pitchFamily="34" charset="-128"/>
            </a:endParaRPr>
          </a:p>
          <a:p>
            <a:pPr defTabSz="922338">
              <a:buClr>
                <a:srgbClr val="0066CC"/>
              </a:buClr>
              <a:defRPr/>
            </a:pPr>
            <a:r>
              <a:rPr lang="nb-NO" altLang="nb-NO" sz="1400" dirty="0">
                <a:solidFill>
                  <a:srgbClr val="007E39"/>
                </a:solidFill>
                <a:latin typeface="Calibri" pitchFamily="34" charset="0"/>
                <a:ea typeface="MS PGothic" pitchFamily="34" charset="-128"/>
              </a:rPr>
              <a:t>Ny metode: 		</a:t>
            </a:r>
            <a:endParaRPr lang="nb-NO" altLang="nb-NO" sz="1400" dirty="0" smtClean="0">
              <a:solidFill>
                <a:srgbClr val="007E39"/>
              </a:solidFill>
              <a:latin typeface="Calibri" pitchFamily="34" charset="0"/>
              <a:ea typeface="MS PGothic" pitchFamily="34" charset="-128"/>
            </a:endParaRPr>
          </a:p>
          <a:p>
            <a:pPr defTabSz="922338">
              <a:buClr>
                <a:srgbClr val="0066CC"/>
              </a:buClr>
              <a:defRPr/>
            </a:pPr>
            <a:r>
              <a:rPr lang="nb-NO" altLang="nb-NO" sz="1400" dirty="0" smtClean="0">
                <a:solidFill>
                  <a:srgbClr val="007E39"/>
                </a:solidFill>
                <a:latin typeface="Calibri" pitchFamily="34" charset="0"/>
                <a:ea typeface="MS PGothic" pitchFamily="34" charset="-128"/>
              </a:rPr>
              <a:t>Aldri </a:t>
            </a:r>
            <a:r>
              <a:rPr lang="nb-NO" altLang="nb-NO" sz="1400" dirty="0">
                <a:solidFill>
                  <a:srgbClr val="007E39"/>
                </a:solidFill>
                <a:latin typeface="Calibri" pitchFamily="34" charset="0"/>
                <a:ea typeface="MS PGothic" pitchFamily="34" charset="-128"/>
              </a:rPr>
              <a:t>la beboerne være alene. Bruk av røde og grønne oppgaver er viktig, og den «grønne» skal alltid være til stede i 	</a:t>
            </a:r>
            <a:r>
              <a:rPr lang="nb-NO" altLang="nb-NO" sz="1400" dirty="0" smtClean="0">
                <a:solidFill>
                  <a:srgbClr val="007E39"/>
                </a:solidFill>
                <a:latin typeface="Calibri" pitchFamily="34" charset="0"/>
                <a:ea typeface="MS PGothic" pitchFamily="34" charset="-128"/>
              </a:rPr>
              <a:t>beboerens </a:t>
            </a:r>
            <a:r>
              <a:rPr lang="nb-NO" altLang="nb-NO" sz="1400" dirty="0">
                <a:solidFill>
                  <a:srgbClr val="007E39"/>
                </a:solidFill>
                <a:latin typeface="Calibri" pitchFamily="34" charset="0"/>
                <a:ea typeface="MS PGothic" pitchFamily="34" charset="-128"/>
              </a:rPr>
              <a:t>miljø. Man skal gi beboerne oppmerksomhet og bekreftelse uten at de trenger å be om det. Til dette benytter </a:t>
            </a:r>
            <a:r>
              <a:rPr lang="nb-NO" altLang="nb-NO" sz="1400" dirty="0" smtClean="0">
                <a:solidFill>
                  <a:srgbClr val="007E39"/>
                </a:solidFill>
                <a:latin typeface="Calibri" pitchFamily="34" charset="0"/>
                <a:ea typeface="MS PGothic" pitchFamily="34" charset="-128"/>
              </a:rPr>
              <a:t> man </a:t>
            </a:r>
            <a:r>
              <a:rPr lang="nb-NO" altLang="nb-NO" sz="1400" dirty="0">
                <a:solidFill>
                  <a:srgbClr val="007E39"/>
                </a:solidFill>
                <a:latin typeface="Calibri" pitchFamily="34" charset="0"/>
                <a:ea typeface="MS PGothic" pitchFamily="34" charset="-128"/>
              </a:rPr>
              <a:t>kunnskap om gamle dager. Som f.eks.: </a:t>
            </a:r>
            <a:r>
              <a:rPr lang="nb-NO" altLang="nb-NO" sz="1400" i="1" dirty="0">
                <a:solidFill>
                  <a:srgbClr val="007E39"/>
                </a:solidFill>
                <a:latin typeface="Calibri" pitchFamily="34" charset="0"/>
                <a:ea typeface="MS PGothic" pitchFamily="34" charset="-128"/>
              </a:rPr>
              <a:t>«Når jeg ser deg nå, kom jeg på noe jeg har lest om konfirmasjonen du fortalte </a:t>
            </a:r>
            <a:r>
              <a:rPr lang="nb-NO" altLang="nb-NO" sz="1400" i="1" dirty="0" smtClean="0">
                <a:solidFill>
                  <a:srgbClr val="007E39"/>
                </a:solidFill>
                <a:latin typeface="Calibri" pitchFamily="34" charset="0"/>
                <a:ea typeface="MS PGothic" pitchFamily="34" charset="-128"/>
              </a:rPr>
              <a:t>om </a:t>
            </a:r>
            <a:r>
              <a:rPr lang="nb-NO" altLang="nb-NO" sz="1400" i="1" dirty="0">
                <a:solidFill>
                  <a:srgbClr val="007E39"/>
                </a:solidFill>
                <a:latin typeface="Calibri" pitchFamily="34" charset="0"/>
                <a:ea typeface="MS PGothic" pitchFamily="34" charset="-128"/>
              </a:rPr>
              <a:t>i går.  Det  var jo første gang man fikk nytt tøy. Dere arvet jo alltid fra andre inntil det. Det må ha vært en stor dag. Det </a:t>
            </a:r>
            <a:r>
              <a:rPr lang="nb-NO" altLang="nb-NO" sz="1400" i="1" dirty="0" smtClean="0">
                <a:solidFill>
                  <a:srgbClr val="007E39"/>
                </a:solidFill>
                <a:latin typeface="Calibri" pitchFamily="34" charset="0"/>
                <a:ea typeface="MS PGothic" pitchFamily="34" charset="-128"/>
              </a:rPr>
              <a:t>var </a:t>
            </a:r>
            <a:r>
              <a:rPr lang="nb-NO" altLang="nb-NO" sz="1400" i="1" dirty="0">
                <a:solidFill>
                  <a:srgbClr val="007E39"/>
                </a:solidFill>
                <a:latin typeface="Calibri" pitchFamily="34" charset="0"/>
                <a:ea typeface="MS PGothic" pitchFamily="34" charset="-128"/>
              </a:rPr>
              <a:t>veldig kjekt å snakke med deg om gamle dager. Vi snakkes snart igjen.» 	</a:t>
            </a:r>
            <a:r>
              <a:rPr lang="nb-NO" altLang="nb-NO" sz="1400" dirty="0">
                <a:solidFill>
                  <a:srgbClr val="007E39"/>
                </a:solidFill>
                <a:latin typeface="Calibri" pitchFamily="34" charset="0"/>
                <a:ea typeface="MS PGothic" pitchFamily="34" charset="-128"/>
              </a:rPr>
              <a:t>	</a:t>
            </a:r>
          </a:p>
          <a:p>
            <a:pPr defTabSz="922338">
              <a:buClr>
                <a:srgbClr val="0066CC"/>
              </a:buClr>
              <a:defRPr/>
            </a:pPr>
            <a:r>
              <a:rPr lang="nb-NO" altLang="nb-NO" sz="1400" dirty="0" smtClean="0">
                <a:solidFill>
                  <a:srgbClr val="007E39"/>
                </a:solidFill>
                <a:latin typeface="Calibri" pitchFamily="34" charset="0"/>
                <a:ea typeface="MS PGothic" pitchFamily="34" charset="-128"/>
              </a:rPr>
              <a:t>Prinsippet </a:t>
            </a:r>
            <a:r>
              <a:rPr lang="nb-NO" altLang="nb-NO" sz="1400" dirty="0">
                <a:solidFill>
                  <a:srgbClr val="007E39"/>
                </a:solidFill>
                <a:latin typeface="Calibri" pitchFamily="34" charset="0"/>
                <a:ea typeface="MS PGothic" pitchFamily="34" charset="-128"/>
              </a:rPr>
              <a:t>er at </a:t>
            </a:r>
            <a:r>
              <a:rPr lang="nb-NO" altLang="nb-NO" sz="1400" b="1" i="1" dirty="0">
                <a:solidFill>
                  <a:srgbClr val="007E39"/>
                </a:solidFill>
                <a:latin typeface="Calibri" pitchFamily="34" charset="0"/>
                <a:ea typeface="MS PGothic" pitchFamily="34" charset="-128"/>
              </a:rPr>
              <a:t>beboere ikke skal være alene</a:t>
            </a:r>
            <a:r>
              <a:rPr lang="nb-NO" altLang="nb-NO" sz="1400" dirty="0">
                <a:solidFill>
                  <a:srgbClr val="007E39"/>
                </a:solidFill>
                <a:latin typeface="Calibri" pitchFamily="34" charset="0"/>
                <a:ea typeface="MS PGothic" pitchFamily="34" charset="-128"/>
              </a:rPr>
              <a:t>, og man </a:t>
            </a:r>
            <a:r>
              <a:rPr lang="nb-NO" altLang="nb-NO" sz="1400" b="1" i="1" dirty="0">
                <a:solidFill>
                  <a:srgbClr val="007E39"/>
                </a:solidFill>
                <a:latin typeface="Calibri" pitchFamily="34" charset="0"/>
                <a:ea typeface="MS PGothic" pitchFamily="34" charset="-128"/>
              </a:rPr>
              <a:t>gir oppmerksomhet </a:t>
            </a:r>
            <a:r>
              <a:rPr lang="nb-NO" altLang="nb-NO" sz="1400" dirty="0" smtClean="0">
                <a:solidFill>
                  <a:srgbClr val="007E39"/>
                </a:solidFill>
                <a:latin typeface="Calibri" pitchFamily="34" charset="0"/>
                <a:ea typeface="MS PGothic" pitchFamily="34" charset="-128"/>
              </a:rPr>
              <a:t>etter </a:t>
            </a:r>
            <a:r>
              <a:rPr lang="nb-NO" altLang="nb-NO" sz="1400" dirty="0">
                <a:solidFill>
                  <a:srgbClr val="007E39"/>
                </a:solidFill>
                <a:latin typeface="Calibri" pitchFamily="34" charset="0"/>
                <a:ea typeface="MS PGothic" pitchFamily="34" charset="-128"/>
              </a:rPr>
              <a:t>en plan. </a:t>
            </a:r>
          </a:p>
        </p:txBody>
      </p:sp>
      <p:sp>
        <p:nvSpPr>
          <p:cNvPr id="7" name="TekstSylinder 6"/>
          <p:cNvSpPr txBox="1"/>
          <p:nvPr/>
        </p:nvSpPr>
        <p:spPr>
          <a:xfrm>
            <a:off x="476671" y="1003538"/>
            <a:ext cx="6381329" cy="400110"/>
          </a:xfrm>
          <a:prstGeom prst="rect">
            <a:avLst/>
          </a:prstGeom>
          <a:solidFill>
            <a:schemeClr val="accent2">
              <a:lumMod val="75000"/>
            </a:schemeClr>
          </a:solidFill>
        </p:spPr>
        <p:txBody>
          <a:bodyPr wrap="square" rtlCol="0">
            <a:spAutoFit/>
          </a:bodyPr>
          <a:lstStyle/>
          <a:p>
            <a:r>
              <a:rPr lang="nb-NO" altLang="nb-NO" sz="2000" dirty="0" smtClean="0">
                <a:solidFill>
                  <a:schemeClr val="bg1"/>
                </a:solidFill>
                <a:latin typeface="Calibri" pitchFamily="34" charset="0"/>
                <a:ea typeface="MS PGothic" pitchFamily="34" charset="-128"/>
              </a:rPr>
              <a:t>4. Kunnskap om gamle dager</a:t>
            </a:r>
            <a:endParaRPr lang="nb-NO" altLang="nb-NO" sz="2000" dirty="0">
              <a:solidFill>
                <a:schemeClr val="bg1"/>
              </a:solidFill>
              <a:latin typeface="Calibri" pitchFamily="34" charset="0"/>
              <a:ea typeface="MS PGothic" pitchFamily="34" charset="-128"/>
            </a:endParaRPr>
          </a:p>
        </p:txBody>
      </p:sp>
    </p:spTree>
    <p:extLst>
      <p:ext uri="{BB962C8B-B14F-4D97-AF65-F5344CB8AC3E}">
        <p14:creationId xmlns:p14="http://schemas.microsoft.com/office/powerpoint/2010/main" val="1214411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Sylinder 2"/>
          <p:cNvSpPr txBox="1"/>
          <p:nvPr/>
        </p:nvSpPr>
        <p:spPr>
          <a:xfrm>
            <a:off x="1108221" y="251519"/>
            <a:ext cx="5749779" cy="461665"/>
          </a:xfrm>
          <a:prstGeom prst="rect">
            <a:avLst/>
          </a:prstGeom>
          <a:noFill/>
        </p:spPr>
        <p:txBody>
          <a:bodyPr wrap="none" rtlCol="0">
            <a:spAutoFit/>
          </a:bodyPr>
          <a:lstStyle/>
          <a:p>
            <a:pPr defTabSz="922338">
              <a:spcBef>
                <a:spcPts val="600"/>
              </a:spcBef>
              <a:buClr>
                <a:schemeClr val="accent1">
                  <a:lumMod val="50000"/>
                </a:schemeClr>
              </a:buClr>
              <a:defRPr/>
            </a:pPr>
            <a:r>
              <a:rPr lang="nb-NO" altLang="nb-NO" sz="2400" dirty="0">
                <a:solidFill>
                  <a:schemeClr val="accent1">
                    <a:lumMod val="50000"/>
                  </a:schemeClr>
                </a:solidFill>
                <a:latin typeface="Calibri" pitchFamily="34" charset="0"/>
                <a:ea typeface="MS PGothic" pitchFamily="34" charset="-128"/>
              </a:rPr>
              <a:t>Demente skal behandles på en særskilt </a:t>
            </a:r>
            <a:r>
              <a:rPr lang="nb-NO" altLang="nb-NO" sz="2400" dirty="0" smtClean="0">
                <a:solidFill>
                  <a:schemeClr val="accent1">
                    <a:lumMod val="50000"/>
                  </a:schemeClr>
                </a:solidFill>
                <a:latin typeface="Calibri" pitchFamily="34" charset="0"/>
                <a:ea typeface="MS PGothic" pitchFamily="34" charset="-128"/>
              </a:rPr>
              <a:t>måte</a:t>
            </a:r>
            <a:endParaRPr lang="nb-NO" altLang="nb-NO" sz="2400" dirty="0">
              <a:solidFill>
                <a:schemeClr val="accent1">
                  <a:lumMod val="50000"/>
                </a:schemeClr>
              </a:solidFill>
              <a:latin typeface="Calibri" pitchFamily="34" charset="0"/>
              <a:ea typeface="MS PGothic" pitchFamily="34" charset="-128"/>
            </a:endParaRPr>
          </a:p>
        </p:txBody>
      </p:sp>
      <p:sp>
        <p:nvSpPr>
          <p:cNvPr id="4" name="Rettvinklet trekant 3"/>
          <p:cNvSpPr/>
          <p:nvPr/>
        </p:nvSpPr>
        <p:spPr>
          <a:xfrm rot="5400000">
            <a:off x="-738866" y="738866"/>
            <a:ext cx="2733226" cy="1255494"/>
          </a:xfrm>
          <a:prstGeom prst="rtTriangl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5" name="TekstSylinder 4"/>
          <p:cNvSpPr txBox="1"/>
          <p:nvPr/>
        </p:nvSpPr>
        <p:spPr>
          <a:xfrm>
            <a:off x="174986" y="179512"/>
            <a:ext cx="301686" cy="369332"/>
          </a:xfrm>
          <a:prstGeom prst="rect">
            <a:avLst/>
          </a:prstGeom>
          <a:noFill/>
        </p:spPr>
        <p:txBody>
          <a:bodyPr wrap="none" rtlCol="0">
            <a:spAutoFit/>
          </a:bodyPr>
          <a:lstStyle/>
          <a:p>
            <a:r>
              <a:rPr lang="nb-NO" dirty="0">
                <a:solidFill>
                  <a:schemeClr val="bg1"/>
                </a:solidFill>
              </a:rPr>
              <a:t>1</a:t>
            </a:r>
          </a:p>
        </p:txBody>
      </p:sp>
      <p:sp>
        <p:nvSpPr>
          <p:cNvPr id="6" name="TekstSylinder 5"/>
          <p:cNvSpPr txBox="1"/>
          <p:nvPr/>
        </p:nvSpPr>
        <p:spPr>
          <a:xfrm>
            <a:off x="476673" y="2051720"/>
            <a:ext cx="5904656" cy="1692771"/>
          </a:xfrm>
          <a:prstGeom prst="rect">
            <a:avLst/>
          </a:prstGeom>
          <a:noFill/>
          <a:ln>
            <a:solidFill>
              <a:srgbClr val="C00000"/>
            </a:solidFill>
          </a:ln>
        </p:spPr>
        <p:txBody>
          <a:bodyPr wrap="square" rtlCol="0">
            <a:spAutoFit/>
          </a:bodyPr>
          <a:lstStyle/>
          <a:p>
            <a:pPr defTabSz="922338">
              <a:spcBef>
                <a:spcPts val="600"/>
              </a:spcBef>
              <a:buClr>
                <a:srgbClr val="0066CC"/>
              </a:buClr>
              <a:defRPr/>
            </a:pPr>
            <a:r>
              <a:rPr lang="nb-NO" altLang="nb-NO" sz="1400" b="1" dirty="0">
                <a:latin typeface="Calibri" pitchFamily="34" charset="0"/>
                <a:ea typeface="MS PGothic" pitchFamily="34" charset="-128"/>
              </a:rPr>
              <a:t>Vi har flere typiske </a:t>
            </a:r>
            <a:r>
              <a:rPr lang="nb-NO" altLang="nb-NO" sz="1400" b="1" dirty="0" smtClean="0">
                <a:latin typeface="Calibri" pitchFamily="34" charset="0"/>
                <a:ea typeface="MS PGothic" pitchFamily="34" charset="-128"/>
              </a:rPr>
              <a:t>konfliktsituasjoner </a:t>
            </a:r>
            <a:r>
              <a:rPr lang="nb-NO" altLang="nb-NO" sz="1400" b="1" dirty="0">
                <a:latin typeface="Calibri" pitchFamily="34" charset="0"/>
                <a:ea typeface="MS PGothic" pitchFamily="34" charset="-128"/>
              </a:rPr>
              <a:t>som ofte oppstår på en demensavdeling. Her er noen:</a:t>
            </a:r>
          </a:p>
          <a:p>
            <a:pPr marL="285750" indent="-285750" defTabSz="922338">
              <a:spcBef>
                <a:spcPts val="600"/>
              </a:spcBef>
              <a:buClr>
                <a:srgbClr val="C00000"/>
              </a:buClr>
              <a:buFont typeface="Arial" panose="020B0604020202020204" pitchFamily="34" charset="0"/>
              <a:buChar char="•"/>
              <a:defRPr/>
            </a:pPr>
            <a:r>
              <a:rPr lang="nb-NO" altLang="nb-NO" sz="1400" dirty="0">
                <a:latin typeface="Calibri" pitchFamily="34" charset="0"/>
                <a:ea typeface="MS PGothic" pitchFamily="34" charset="-128"/>
              </a:rPr>
              <a:t>Den første dagen (innleggelse)</a:t>
            </a:r>
          </a:p>
          <a:p>
            <a:pPr marL="285750" indent="-285750" defTabSz="922338">
              <a:spcBef>
                <a:spcPts val="600"/>
              </a:spcBef>
              <a:buClr>
                <a:srgbClr val="C00000"/>
              </a:buClr>
              <a:buFont typeface="Arial" panose="020B0604020202020204" pitchFamily="34" charset="0"/>
              <a:buChar char="•"/>
              <a:defRPr/>
            </a:pPr>
            <a:r>
              <a:rPr lang="nb-NO" altLang="nb-NO" sz="1400" dirty="0">
                <a:latin typeface="Calibri" pitchFamily="34" charset="0"/>
                <a:ea typeface="MS PGothic" pitchFamily="34" charset="-128"/>
              </a:rPr>
              <a:t>Pårørende går etter et besøk </a:t>
            </a:r>
          </a:p>
          <a:p>
            <a:pPr marL="285750" indent="-285750" defTabSz="922338">
              <a:spcBef>
                <a:spcPts val="600"/>
              </a:spcBef>
              <a:buClr>
                <a:srgbClr val="C00000"/>
              </a:buClr>
              <a:buFont typeface="Arial" panose="020B0604020202020204" pitchFamily="34" charset="0"/>
              <a:buChar char="•"/>
              <a:defRPr/>
            </a:pPr>
            <a:r>
              <a:rPr lang="nb-NO" altLang="nb-NO" sz="1400" dirty="0">
                <a:latin typeface="Calibri" pitchFamily="34" charset="0"/>
                <a:ea typeface="MS PGothic" pitchFamily="34" charset="-128"/>
              </a:rPr>
              <a:t>Pleier blir beskylt for å stjele</a:t>
            </a:r>
          </a:p>
          <a:p>
            <a:pPr marL="285750" indent="-285750" defTabSz="922338">
              <a:spcBef>
                <a:spcPts val="600"/>
              </a:spcBef>
              <a:buClr>
                <a:srgbClr val="C00000"/>
              </a:buClr>
              <a:buFont typeface="Arial" panose="020B0604020202020204" pitchFamily="34" charset="0"/>
              <a:buChar char="•"/>
              <a:defRPr/>
            </a:pPr>
            <a:r>
              <a:rPr lang="nb-NO" altLang="nb-NO" sz="1400" dirty="0">
                <a:latin typeface="Calibri" pitchFamily="34" charset="0"/>
                <a:ea typeface="MS PGothic" pitchFamily="34" charset="-128"/>
              </a:rPr>
              <a:t>Beboer har pakket og skal hjem </a:t>
            </a:r>
          </a:p>
        </p:txBody>
      </p:sp>
      <p:sp>
        <p:nvSpPr>
          <p:cNvPr id="7" name="TekstSylinder 6"/>
          <p:cNvSpPr txBox="1"/>
          <p:nvPr/>
        </p:nvSpPr>
        <p:spPr>
          <a:xfrm>
            <a:off x="1" y="4096464"/>
            <a:ext cx="6857999" cy="5047536"/>
          </a:xfrm>
          <a:prstGeom prst="rect">
            <a:avLst/>
          </a:prstGeom>
          <a:noFill/>
        </p:spPr>
        <p:txBody>
          <a:bodyPr wrap="square" rtlCol="0">
            <a:spAutoFit/>
          </a:bodyPr>
          <a:lstStyle/>
          <a:p>
            <a:pPr defTabSz="922338">
              <a:buClr>
                <a:srgbClr val="0066CC"/>
              </a:buClr>
              <a:defRPr/>
            </a:pPr>
            <a:r>
              <a:rPr lang="nb-NO" altLang="nb-NO" sz="1400" b="1" dirty="0">
                <a:latin typeface="Calibri" pitchFamily="34" charset="0"/>
                <a:ea typeface="MS PGothic" pitchFamily="34" charset="-128"/>
              </a:rPr>
              <a:t>Vi har utarbeidet prosedyrer/manus  for å takle slike situasjoner. Her er ett eksempel:</a:t>
            </a:r>
          </a:p>
          <a:p>
            <a:pPr defTabSz="922338">
              <a:buClr>
                <a:srgbClr val="0066CC"/>
              </a:buClr>
              <a:defRPr/>
            </a:pPr>
            <a:r>
              <a:rPr lang="nb-NO" altLang="nb-NO" sz="1400" dirty="0">
                <a:latin typeface="Calibri" pitchFamily="34" charset="0"/>
                <a:ea typeface="MS PGothic" pitchFamily="34" charset="-128"/>
              </a:rPr>
              <a:t>Situasjon:		</a:t>
            </a:r>
            <a:endParaRPr lang="nb-NO" altLang="nb-NO" sz="1400" dirty="0" smtClean="0">
              <a:latin typeface="Calibri" pitchFamily="34" charset="0"/>
              <a:ea typeface="MS PGothic" pitchFamily="34" charset="-128"/>
            </a:endParaRPr>
          </a:p>
          <a:p>
            <a:pPr defTabSz="922338">
              <a:buClr>
                <a:srgbClr val="0066CC"/>
              </a:buClr>
              <a:defRPr/>
            </a:pPr>
            <a:r>
              <a:rPr lang="nb-NO" altLang="nb-NO" sz="1400" dirty="0" smtClean="0">
                <a:latin typeface="Calibri" pitchFamily="34" charset="0"/>
                <a:ea typeface="MS PGothic" pitchFamily="34" charset="-128"/>
              </a:rPr>
              <a:t>Det </a:t>
            </a:r>
            <a:r>
              <a:rPr lang="nb-NO" altLang="nb-NO" sz="1400" dirty="0">
                <a:latin typeface="Calibri" pitchFamily="34" charset="0"/>
                <a:ea typeface="MS PGothic" pitchFamily="34" charset="-128"/>
              </a:rPr>
              <a:t>er den første dagen på et nytt sykehjem. Ut mot ettermiddagen begynner beboeren å bli urolig. </a:t>
            </a:r>
            <a:r>
              <a:rPr lang="nb-NO" altLang="nb-NO" sz="1400" dirty="0" smtClean="0">
                <a:latin typeface="Calibri" pitchFamily="34" charset="0"/>
                <a:ea typeface="MS PGothic" pitchFamily="34" charset="-128"/>
              </a:rPr>
              <a:t>Den demente sier:: </a:t>
            </a:r>
            <a:r>
              <a:rPr lang="nb-NO" altLang="nb-NO" sz="1400" i="1" dirty="0" smtClean="0">
                <a:latin typeface="Calibri" pitchFamily="34" charset="0"/>
                <a:ea typeface="MS PGothic" pitchFamily="34" charset="-128"/>
              </a:rPr>
              <a:t>«</a:t>
            </a:r>
            <a:r>
              <a:rPr lang="nb-NO" altLang="nb-NO" sz="1400" i="1" dirty="0">
                <a:latin typeface="Calibri" pitchFamily="34" charset="0"/>
                <a:ea typeface="MS PGothic" pitchFamily="34" charset="-128"/>
              </a:rPr>
              <a:t>Det begynner å bli seint. Jeg må hjem. Min datter kommer for å hente meg</a:t>
            </a:r>
            <a:r>
              <a:rPr lang="nb-NO" altLang="nb-NO" sz="1400" i="1" dirty="0" smtClean="0">
                <a:latin typeface="Calibri" pitchFamily="34" charset="0"/>
                <a:ea typeface="MS PGothic" pitchFamily="34" charset="-128"/>
              </a:rPr>
              <a:t>…»</a:t>
            </a:r>
          </a:p>
          <a:p>
            <a:pPr defTabSz="922338">
              <a:buClr>
                <a:srgbClr val="0066CC"/>
              </a:buClr>
              <a:defRPr/>
            </a:pPr>
            <a:endParaRPr lang="nb-NO" altLang="nb-NO" sz="1400" i="1" dirty="0">
              <a:latin typeface="Calibri" pitchFamily="34" charset="0"/>
              <a:ea typeface="MS PGothic" pitchFamily="34" charset="-128"/>
            </a:endParaRPr>
          </a:p>
          <a:p>
            <a:pPr defTabSz="922338">
              <a:buClr>
                <a:srgbClr val="0066CC"/>
              </a:buClr>
              <a:defRPr/>
            </a:pPr>
            <a:r>
              <a:rPr lang="nb-NO" altLang="nb-NO" sz="1400" dirty="0">
                <a:solidFill>
                  <a:srgbClr val="C00000"/>
                </a:solidFill>
                <a:latin typeface="Calibri" pitchFamily="34" charset="0"/>
                <a:ea typeface="MS PGothic" pitchFamily="34" charset="-128"/>
              </a:rPr>
              <a:t>Gammel måte:		</a:t>
            </a:r>
            <a:endParaRPr lang="nb-NO" altLang="nb-NO" sz="1400" dirty="0" smtClean="0">
              <a:solidFill>
                <a:srgbClr val="C00000"/>
              </a:solidFill>
              <a:latin typeface="Calibri" pitchFamily="34" charset="0"/>
              <a:ea typeface="MS PGothic" pitchFamily="34" charset="-128"/>
            </a:endParaRPr>
          </a:p>
          <a:p>
            <a:pPr defTabSz="922338">
              <a:buClr>
                <a:srgbClr val="0066CC"/>
              </a:buClr>
              <a:defRPr/>
            </a:pPr>
            <a:r>
              <a:rPr lang="nb-NO" altLang="nb-NO" sz="1400" dirty="0" smtClean="0">
                <a:solidFill>
                  <a:srgbClr val="C00000"/>
                </a:solidFill>
                <a:latin typeface="Calibri" pitchFamily="34" charset="0"/>
                <a:ea typeface="MS PGothic" pitchFamily="34" charset="-128"/>
              </a:rPr>
              <a:t>«</a:t>
            </a:r>
            <a:r>
              <a:rPr lang="nb-NO" altLang="nb-NO" sz="1400" dirty="0">
                <a:solidFill>
                  <a:srgbClr val="C00000"/>
                </a:solidFill>
                <a:latin typeface="Calibri" pitchFamily="34" charset="0"/>
                <a:ea typeface="MS PGothic" pitchFamily="34" charset="-128"/>
              </a:rPr>
              <a:t>Nei da. Hun kommer ikke. Du bor her på sykehjemmet nå. Bli med på rommet ditt.» Resultatet blir som regel at beboeren ikke </a:t>
            </a:r>
            <a:r>
              <a:rPr lang="nb-NO" altLang="nb-NO" sz="1400" dirty="0" smtClean="0">
                <a:solidFill>
                  <a:srgbClr val="C00000"/>
                </a:solidFill>
                <a:latin typeface="Calibri" pitchFamily="34" charset="0"/>
                <a:ea typeface="MS PGothic" pitchFamily="34" charset="-128"/>
              </a:rPr>
              <a:t> forstår </a:t>
            </a:r>
            <a:r>
              <a:rPr lang="nb-NO" altLang="nb-NO" sz="1400" dirty="0">
                <a:solidFill>
                  <a:srgbClr val="C00000"/>
                </a:solidFill>
                <a:latin typeface="Calibri" pitchFamily="34" charset="0"/>
                <a:ea typeface="MS PGothic" pitchFamily="34" charset="-128"/>
              </a:rPr>
              <a:t>da hun har en annen oppfatning, og vedkommende blir mer urolig og engstelig</a:t>
            </a:r>
            <a:r>
              <a:rPr lang="nb-NO" altLang="nb-NO" sz="1400" dirty="0" smtClean="0">
                <a:solidFill>
                  <a:srgbClr val="C00000"/>
                </a:solidFill>
                <a:latin typeface="Calibri" pitchFamily="34" charset="0"/>
                <a:ea typeface="MS PGothic" pitchFamily="34" charset="-128"/>
              </a:rPr>
              <a:t>.</a:t>
            </a:r>
          </a:p>
          <a:p>
            <a:pPr defTabSz="922338">
              <a:buClr>
                <a:srgbClr val="0066CC"/>
              </a:buClr>
              <a:defRPr/>
            </a:pPr>
            <a:endParaRPr lang="nb-NO" altLang="nb-NO" sz="1400" dirty="0">
              <a:latin typeface="Calibri" pitchFamily="34" charset="0"/>
              <a:ea typeface="MS PGothic" pitchFamily="34" charset="-128"/>
            </a:endParaRPr>
          </a:p>
          <a:p>
            <a:pPr defTabSz="922338">
              <a:buClr>
                <a:srgbClr val="0066CC"/>
              </a:buClr>
              <a:defRPr/>
            </a:pPr>
            <a:r>
              <a:rPr lang="nb-NO" altLang="nb-NO" sz="1400" dirty="0">
                <a:solidFill>
                  <a:srgbClr val="007E39"/>
                </a:solidFill>
                <a:latin typeface="Calibri" pitchFamily="34" charset="0"/>
                <a:ea typeface="MS PGothic" pitchFamily="34" charset="-128"/>
              </a:rPr>
              <a:t>Ny metode:		</a:t>
            </a:r>
            <a:endParaRPr lang="nb-NO" altLang="nb-NO" sz="1400" dirty="0" smtClean="0">
              <a:solidFill>
                <a:srgbClr val="007E39"/>
              </a:solidFill>
              <a:latin typeface="Calibri" pitchFamily="34" charset="0"/>
              <a:ea typeface="MS PGothic" pitchFamily="34" charset="-128"/>
            </a:endParaRPr>
          </a:p>
          <a:p>
            <a:pPr defTabSz="922338">
              <a:buClr>
                <a:srgbClr val="0066CC"/>
              </a:buClr>
              <a:defRPr/>
            </a:pPr>
            <a:r>
              <a:rPr lang="nb-NO" altLang="nb-NO" sz="1400" smtClean="0">
                <a:solidFill>
                  <a:srgbClr val="007E39"/>
                </a:solidFill>
                <a:latin typeface="Calibri" pitchFamily="34" charset="0"/>
                <a:ea typeface="MS PGothic" pitchFamily="34" charset="-128"/>
              </a:rPr>
              <a:t>Personalet </a:t>
            </a:r>
            <a:r>
              <a:rPr lang="nb-NO" altLang="nb-NO" sz="1400" dirty="0">
                <a:solidFill>
                  <a:srgbClr val="007E39"/>
                </a:solidFill>
                <a:latin typeface="Calibri" pitchFamily="34" charset="0"/>
                <a:ea typeface="MS PGothic" pitchFamily="34" charset="-128"/>
              </a:rPr>
              <a:t>går bort til pasienten før </a:t>
            </a:r>
            <a:r>
              <a:rPr lang="nb-NO" altLang="nb-NO" sz="1400" dirty="0" err="1">
                <a:solidFill>
                  <a:srgbClr val="007E39"/>
                </a:solidFill>
                <a:latin typeface="Calibri" pitchFamily="34" charset="0"/>
                <a:ea typeface="MS PGothic" pitchFamily="34" charset="-128"/>
              </a:rPr>
              <a:t>angstmoduset</a:t>
            </a:r>
            <a:r>
              <a:rPr lang="nb-NO" altLang="nb-NO" sz="1400" dirty="0">
                <a:solidFill>
                  <a:srgbClr val="007E39"/>
                </a:solidFill>
                <a:latin typeface="Calibri" pitchFamily="34" charset="0"/>
                <a:ea typeface="MS PGothic" pitchFamily="34" charset="-128"/>
              </a:rPr>
              <a:t> inntreffer. De leser hennes kroppsspråk. Hun går f.eks. ofte til </a:t>
            </a:r>
            <a:r>
              <a:rPr lang="nb-NO" altLang="nb-NO" sz="1400" dirty="0" smtClean="0">
                <a:solidFill>
                  <a:srgbClr val="007E39"/>
                </a:solidFill>
                <a:latin typeface="Calibri" pitchFamily="34" charset="0"/>
                <a:ea typeface="MS PGothic" pitchFamily="34" charset="-128"/>
              </a:rPr>
              <a:t>vinduet. Personalet </a:t>
            </a:r>
            <a:r>
              <a:rPr lang="nb-NO" altLang="nb-NO" sz="1400" dirty="0">
                <a:solidFill>
                  <a:srgbClr val="007E39"/>
                </a:solidFill>
                <a:latin typeface="Calibri" pitchFamily="34" charset="0"/>
                <a:ea typeface="MS PGothic" pitchFamily="34" charset="-128"/>
              </a:rPr>
              <a:t>sier: </a:t>
            </a:r>
            <a:r>
              <a:rPr lang="nb-NO" altLang="nb-NO" sz="1400" i="1" dirty="0">
                <a:solidFill>
                  <a:srgbClr val="007E39"/>
                </a:solidFill>
                <a:latin typeface="Calibri" pitchFamily="34" charset="0"/>
                <a:ea typeface="MS PGothic" pitchFamily="34" charset="-128"/>
              </a:rPr>
              <a:t>«Nå tenker du nok på familien din. Jeg skal hilse fra din datter, Lise. Hun ringte, og jeg skulle  hilse så mye. Alt sto </a:t>
            </a:r>
            <a:r>
              <a:rPr lang="nb-NO" altLang="nb-NO" sz="1400" i="1" dirty="0" smtClean="0">
                <a:solidFill>
                  <a:srgbClr val="007E39"/>
                </a:solidFill>
                <a:latin typeface="Calibri" pitchFamily="34" charset="0"/>
                <a:ea typeface="MS PGothic" pitchFamily="34" charset="-128"/>
              </a:rPr>
              <a:t> bra </a:t>
            </a:r>
            <a:r>
              <a:rPr lang="nb-NO" altLang="nb-NO" sz="1400" i="1" dirty="0">
                <a:solidFill>
                  <a:srgbClr val="007E39"/>
                </a:solidFill>
                <a:latin typeface="Calibri" pitchFamily="34" charset="0"/>
                <a:ea typeface="MS PGothic" pitchFamily="34" charset="-128"/>
              </a:rPr>
              <a:t>til hjemme.» </a:t>
            </a:r>
            <a:r>
              <a:rPr lang="nb-NO" altLang="nb-NO" sz="1400" i="1" dirty="0" smtClean="0">
                <a:solidFill>
                  <a:srgbClr val="007E39"/>
                </a:solidFill>
                <a:latin typeface="Calibri" pitchFamily="34" charset="0"/>
                <a:ea typeface="MS PGothic" pitchFamily="34" charset="-128"/>
              </a:rPr>
              <a:t/>
            </a:r>
            <a:br>
              <a:rPr lang="nb-NO" altLang="nb-NO" sz="1400" i="1" dirty="0" smtClean="0">
                <a:solidFill>
                  <a:srgbClr val="007E39"/>
                </a:solidFill>
                <a:latin typeface="Calibri" pitchFamily="34" charset="0"/>
                <a:ea typeface="MS PGothic" pitchFamily="34" charset="-128"/>
              </a:rPr>
            </a:br>
            <a:r>
              <a:rPr lang="nb-NO" altLang="nb-NO" sz="1400" dirty="0" smtClean="0">
                <a:solidFill>
                  <a:srgbClr val="007E39"/>
                </a:solidFill>
                <a:latin typeface="Calibri" pitchFamily="34" charset="0"/>
                <a:ea typeface="MS PGothic" pitchFamily="34" charset="-128"/>
              </a:rPr>
              <a:t>Etter </a:t>
            </a:r>
            <a:r>
              <a:rPr lang="nb-NO" altLang="nb-NO" sz="1400" dirty="0">
                <a:solidFill>
                  <a:srgbClr val="007E39"/>
                </a:solidFill>
                <a:latin typeface="Calibri" pitchFamily="34" charset="0"/>
                <a:ea typeface="MS PGothic" pitchFamily="34" charset="-128"/>
              </a:rPr>
              <a:t>5 minutter har hun kanskje glemt </a:t>
            </a:r>
            <a:r>
              <a:rPr lang="nb-NO" altLang="nb-NO" sz="1400" dirty="0" smtClean="0">
                <a:solidFill>
                  <a:srgbClr val="007E39"/>
                </a:solidFill>
                <a:latin typeface="Calibri" pitchFamily="34" charset="0"/>
                <a:ea typeface="MS PGothic" pitchFamily="34" charset="-128"/>
              </a:rPr>
              <a:t>hilsenen </a:t>
            </a:r>
            <a:r>
              <a:rPr lang="nb-NO" altLang="nb-NO" sz="1400" dirty="0">
                <a:solidFill>
                  <a:srgbClr val="007E39"/>
                </a:solidFill>
                <a:latin typeface="Calibri" pitchFamily="34" charset="0"/>
                <a:ea typeface="MS PGothic" pitchFamily="34" charset="-128"/>
              </a:rPr>
              <a:t>og etter 15 minutter går personalet tilbake til pasienten og sier: </a:t>
            </a:r>
            <a:r>
              <a:rPr lang="nb-NO" altLang="nb-NO" sz="1400" i="1" dirty="0">
                <a:solidFill>
                  <a:srgbClr val="007E39"/>
                </a:solidFill>
                <a:latin typeface="Calibri" pitchFamily="34" charset="0"/>
                <a:ea typeface="MS PGothic" pitchFamily="34" charset="-128"/>
              </a:rPr>
              <a:t>«Din </a:t>
            </a:r>
            <a:r>
              <a:rPr lang="nb-NO" altLang="nb-NO" sz="1400" i="1" dirty="0" smtClean="0">
                <a:solidFill>
                  <a:srgbClr val="007E39"/>
                </a:solidFill>
                <a:latin typeface="Calibri" pitchFamily="34" charset="0"/>
                <a:ea typeface="MS PGothic" pitchFamily="34" charset="-128"/>
              </a:rPr>
              <a:t>sønn </a:t>
            </a:r>
            <a:r>
              <a:rPr lang="nb-NO" altLang="nb-NO" sz="1400" i="1" dirty="0">
                <a:solidFill>
                  <a:srgbClr val="007E39"/>
                </a:solidFill>
                <a:latin typeface="Calibri" pitchFamily="34" charset="0"/>
                <a:ea typeface="MS PGothic" pitchFamily="34" charset="-128"/>
              </a:rPr>
              <a:t>Arne ringte, og jeg skulle hilse så mye. Han sa du måtte kose deg med den gode maten, og at alt stod bra til hjemme.»</a:t>
            </a:r>
          </a:p>
          <a:p>
            <a:pPr defTabSz="922338">
              <a:buClr>
                <a:srgbClr val="0066CC"/>
              </a:buClr>
              <a:defRPr/>
            </a:pPr>
            <a:r>
              <a:rPr lang="nb-NO" altLang="nb-NO" sz="1400" dirty="0" smtClean="0">
                <a:solidFill>
                  <a:srgbClr val="007E39"/>
                </a:solidFill>
                <a:latin typeface="Calibri" pitchFamily="34" charset="0"/>
                <a:ea typeface="MS PGothic" pitchFamily="34" charset="-128"/>
              </a:rPr>
              <a:t>Dette </a:t>
            </a:r>
            <a:r>
              <a:rPr lang="nb-NO" altLang="nb-NO" sz="1400" dirty="0">
                <a:solidFill>
                  <a:srgbClr val="007E39"/>
                </a:solidFill>
                <a:latin typeface="Calibri" pitchFamily="34" charset="0"/>
                <a:ea typeface="MS PGothic" pitchFamily="34" charset="-128"/>
              </a:rPr>
              <a:t>gjentar man gjerne opp til fire ganger med nye familiemedlemmer i teksten før man begynner på nytt igjen med Lise. Etter en </a:t>
            </a:r>
            <a:r>
              <a:rPr lang="nb-NO" altLang="nb-NO" sz="1400" dirty="0" smtClean="0">
                <a:solidFill>
                  <a:srgbClr val="007E39"/>
                </a:solidFill>
                <a:latin typeface="Calibri" pitchFamily="34" charset="0"/>
                <a:ea typeface="MS PGothic" pitchFamily="34" charset="-128"/>
              </a:rPr>
              <a:t>stund </a:t>
            </a:r>
            <a:r>
              <a:rPr lang="nb-NO" altLang="nb-NO" sz="1400" dirty="0">
                <a:solidFill>
                  <a:srgbClr val="007E39"/>
                </a:solidFill>
                <a:latin typeface="Calibri" pitchFamily="34" charset="0"/>
                <a:ea typeface="MS PGothic" pitchFamily="34" charset="-128"/>
              </a:rPr>
              <a:t>vil pasienten nå et </a:t>
            </a:r>
            <a:r>
              <a:rPr lang="nb-NO" altLang="nb-NO" sz="1400" dirty="0" smtClean="0">
                <a:solidFill>
                  <a:srgbClr val="007E39"/>
                </a:solidFill>
                <a:latin typeface="Calibri" pitchFamily="34" charset="0"/>
                <a:ea typeface="MS PGothic" pitchFamily="34" charset="-128"/>
              </a:rPr>
              <a:t>metningspunkt </a:t>
            </a:r>
            <a:r>
              <a:rPr lang="nb-NO" altLang="nb-NO" sz="1400" dirty="0">
                <a:solidFill>
                  <a:srgbClr val="007E39"/>
                </a:solidFill>
                <a:latin typeface="Calibri" pitchFamily="34" charset="0"/>
                <a:ea typeface="MS PGothic" pitchFamily="34" charset="-128"/>
              </a:rPr>
              <a:t>og budskapet har etablert seg. </a:t>
            </a:r>
            <a:r>
              <a:rPr lang="nb-NO" altLang="nb-NO" sz="1400" dirty="0" smtClean="0">
                <a:solidFill>
                  <a:srgbClr val="007E39"/>
                </a:solidFill>
                <a:latin typeface="Calibri" pitchFamily="34" charset="0"/>
                <a:ea typeface="MS PGothic" pitchFamily="34" charset="-128"/>
              </a:rPr>
              <a:t>Hun </a:t>
            </a:r>
            <a:r>
              <a:rPr lang="nb-NO" altLang="nb-NO" sz="1400" dirty="0">
                <a:solidFill>
                  <a:srgbClr val="007E39"/>
                </a:solidFill>
                <a:latin typeface="Calibri" pitchFamily="34" charset="0"/>
                <a:ea typeface="MS PGothic" pitchFamily="34" charset="-128"/>
              </a:rPr>
              <a:t>kan gjerne da si: </a:t>
            </a:r>
            <a:r>
              <a:rPr lang="nb-NO" altLang="nb-NO" sz="1400" i="1" dirty="0">
                <a:solidFill>
                  <a:srgbClr val="007E39"/>
                </a:solidFill>
                <a:latin typeface="Calibri" pitchFamily="34" charset="0"/>
                <a:ea typeface="MS PGothic" pitchFamily="34" charset="-128"/>
              </a:rPr>
              <a:t>«Si til mine barn at de ikke </a:t>
            </a:r>
            <a:r>
              <a:rPr lang="nb-NO" altLang="nb-NO" sz="1400" i="1" dirty="0" smtClean="0">
                <a:solidFill>
                  <a:srgbClr val="007E39"/>
                </a:solidFill>
                <a:latin typeface="Calibri" pitchFamily="34" charset="0"/>
                <a:ea typeface="MS PGothic" pitchFamily="34" charset="-128"/>
              </a:rPr>
              <a:t>trenger </a:t>
            </a:r>
            <a:r>
              <a:rPr lang="nb-NO" altLang="nb-NO" sz="1400" i="1" dirty="0">
                <a:solidFill>
                  <a:srgbClr val="007E39"/>
                </a:solidFill>
                <a:latin typeface="Calibri" pitchFamily="34" charset="0"/>
                <a:ea typeface="MS PGothic" pitchFamily="34" charset="-128"/>
              </a:rPr>
              <a:t>ringe mer i dag…»</a:t>
            </a:r>
            <a:r>
              <a:rPr lang="nb-NO" altLang="nb-NO" sz="1400" dirty="0">
                <a:solidFill>
                  <a:srgbClr val="007E39"/>
                </a:solidFill>
                <a:latin typeface="Calibri" pitchFamily="34" charset="0"/>
                <a:ea typeface="MS PGothic" pitchFamily="34" charset="-128"/>
              </a:rPr>
              <a:t> Hendelsen kalles «</a:t>
            </a:r>
            <a:r>
              <a:rPr lang="nb-NO" altLang="nb-NO" sz="1400" dirty="0" smtClean="0">
                <a:solidFill>
                  <a:srgbClr val="007E39"/>
                </a:solidFill>
                <a:latin typeface="Calibri" pitchFamily="34" charset="0"/>
                <a:ea typeface="MS PGothic" pitchFamily="34" charset="-128"/>
              </a:rPr>
              <a:t>hilseprosedyre</a:t>
            </a:r>
            <a:r>
              <a:rPr lang="nb-NO" altLang="nb-NO" sz="1400" dirty="0">
                <a:solidFill>
                  <a:srgbClr val="007E39"/>
                </a:solidFill>
                <a:latin typeface="Calibri" pitchFamily="34" charset="0"/>
                <a:ea typeface="MS PGothic" pitchFamily="34" charset="-128"/>
              </a:rPr>
              <a:t>», og avtales med de pårørende i forkant. Det er med på å trygge </a:t>
            </a:r>
            <a:r>
              <a:rPr lang="nb-NO" altLang="nb-NO" sz="1400" dirty="0" smtClean="0">
                <a:solidFill>
                  <a:srgbClr val="007E39"/>
                </a:solidFill>
                <a:latin typeface="Calibri" pitchFamily="34" charset="0"/>
                <a:ea typeface="MS PGothic" pitchFamily="34" charset="-128"/>
              </a:rPr>
              <a:t>beboeren </a:t>
            </a:r>
            <a:r>
              <a:rPr lang="nb-NO" altLang="nb-NO" sz="1400" dirty="0">
                <a:solidFill>
                  <a:srgbClr val="007E39"/>
                </a:solidFill>
                <a:latin typeface="Calibri" pitchFamily="34" charset="0"/>
                <a:ea typeface="MS PGothic" pitchFamily="34" charset="-128"/>
              </a:rPr>
              <a:t>og å gjøre overgangen til et nytt sted tryggere. </a:t>
            </a:r>
            <a:r>
              <a:rPr lang="nb-NO" altLang="nb-NO" sz="1400" dirty="0" smtClean="0">
                <a:solidFill>
                  <a:srgbClr val="007E39"/>
                </a:solidFill>
                <a:latin typeface="Calibri" pitchFamily="34" charset="0"/>
                <a:ea typeface="MS PGothic" pitchFamily="34" charset="-128"/>
              </a:rPr>
              <a:t> </a:t>
            </a:r>
            <a:endParaRPr lang="nb-NO" altLang="nb-NO" sz="1400" dirty="0">
              <a:solidFill>
                <a:srgbClr val="007E39"/>
              </a:solidFill>
              <a:latin typeface="Calibri" pitchFamily="34" charset="0"/>
              <a:ea typeface="MS PGothic" pitchFamily="34" charset="-128"/>
            </a:endParaRPr>
          </a:p>
        </p:txBody>
      </p:sp>
      <p:sp>
        <p:nvSpPr>
          <p:cNvPr id="8" name="TekstSylinder 7"/>
          <p:cNvSpPr txBox="1"/>
          <p:nvPr/>
        </p:nvSpPr>
        <p:spPr>
          <a:xfrm>
            <a:off x="476671" y="1003538"/>
            <a:ext cx="6381329" cy="400110"/>
          </a:xfrm>
          <a:prstGeom prst="rect">
            <a:avLst/>
          </a:prstGeom>
          <a:solidFill>
            <a:schemeClr val="accent2">
              <a:lumMod val="75000"/>
            </a:schemeClr>
          </a:solidFill>
        </p:spPr>
        <p:txBody>
          <a:bodyPr wrap="square" rtlCol="0">
            <a:spAutoFit/>
          </a:bodyPr>
          <a:lstStyle/>
          <a:p>
            <a:r>
              <a:rPr lang="nb-NO" altLang="nb-NO" sz="2000" dirty="0" smtClean="0">
                <a:solidFill>
                  <a:schemeClr val="bg1"/>
                </a:solidFill>
                <a:latin typeface="Calibri" pitchFamily="34" charset="0"/>
                <a:ea typeface="MS PGothic" pitchFamily="34" charset="-128"/>
              </a:rPr>
              <a:t>5. Typiske konfliktsituasjoner</a:t>
            </a:r>
            <a:endParaRPr lang="nb-NO" altLang="nb-NO" sz="2000" dirty="0">
              <a:solidFill>
                <a:schemeClr val="bg1"/>
              </a:solidFill>
              <a:latin typeface="Calibri" pitchFamily="34" charset="0"/>
              <a:ea typeface="MS PGothic" pitchFamily="34" charset="-128"/>
            </a:endParaRPr>
          </a:p>
        </p:txBody>
      </p:sp>
    </p:spTree>
    <p:extLst>
      <p:ext uri="{BB962C8B-B14F-4D97-AF65-F5344CB8AC3E}">
        <p14:creationId xmlns:p14="http://schemas.microsoft.com/office/powerpoint/2010/main" val="18197722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Sylinder 1"/>
          <p:cNvSpPr txBox="1"/>
          <p:nvPr/>
        </p:nvSpPr>
        <p:spPr>
          <a:xfrm>
            <a:off x="994920" y="264059"/>
            <a:ext cx="5863080" cy="461665"/>
          </a:xfrm>
          <a:prstGeom prst="rect">
            <a:avLst/>
          </a:prstGeom>
          <a:noFill/>
        </p:spPr>
        <p:txBody>
          <a:bodyPr wrap="none" rtlCol="0">
            <a:spAutoFit/>
          </a:bodyPr>
          <a:lstStyle/>
          <a:p>
            <a:pPr defTabSz="922338">
              <a:spcBef>
                <a:spcPts val="600"/>
              </a:spcBef>
              <a:buClr>
                <a:schemeClr val="accent1">
                  <a:lumMod val="50000"/>
                </a:schemeClr>
              </a:buClr>
              <a:defRPr/>
            </a:pPr>
            <a:r>
              <a:rPr lang="nb-NO" altLang="nb-NO" sz="2400" dirty="0">
                <a:solidFill>
                  <a:schemeClr val="accent1">
                    <a:lumMod val="50000"/>
                  </a:schemeClr>
                </a:solidFill>
                <a:latin typeface="Calibri" pitchFamily="34" charset="0"/>
                <a:ea typeface="MS PGothic" pitchFamily="34" charset="-128"/>
              </a:rPr>
              <a:t>Demente </a:t>
            </a:r>
            <a:r>
              <a:rPr lang="nb-NO" altLang="nb-NO" sz="2400" dirty="0" smtClean="0">
                <a:solidFill>
                  <a:schemeClr val="accent1">
                    <a:lumMod val="50000"/>
                  </a:schemeClr>
                </a:solidFill>
                <a:latin typeface="Calibri" pitchFamily="34" charset="0"/>
                <a:ea typeface="MS PGothic" pitchFamily="34" charset="-128"/>
              </a:rPr>
              <a:t>har behov for tilpassede omgivelser</a:t>
            </a:r>
            <a:endParaRPr lang="nb-NO" altLang="nb-NO" sz="2400" dirty="0">
              <a:solidFill>
                <a:schemeClr val="accent1">
                  <a:lumMod val="50000"/>
                </a:schemeClr>
              </a:solidFill>
              <a:latin typeface="Calibri" pitchFamily="34" charset="0"/>
              <a:ea typeface="MS PGothic" pitchFamily="34" charset="-128"/>
            </a:endParaRPr>
          </a:p>
        </p:txBody>
      </p:sp>
      <p:sp>
        <p:nvSpPr>
          <p:cNvPr id="3" name="Rettvinklet trekant 2"/>
          <p:cNvSpPr/>
          <p:nvPr/>
        </p:nvSpPr>
        <p:spPr>
          <a:xfrm rot="5400000">
            <a:off x="-738866" y="738866"/>
            <a:ext cx="2733226" cy="1255494"/>
          </a:xfrm>
          <a:prstGeom prst="rtTriangl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4" name="TekstSylinder 3"/>
          <p:cNvSpPr txBox="1"/>
          <p:nvPr/>
        </p:nvSpPr>
        <p:spPr>
          <a:xfrm>
            <a:off x="174986" y="179512"/>
            <a:ext cx="301686" cy="369332"/>
          </a:xfrm>
          <a:prstGeom prst="rect">
            <a:avLst/>
          </a:prstGeom>
          <a:noFill/>
        </p:spPr>
        <p:txBody>
          <a:bodyPr wrap="none" rtlCol="0">
            <a:spAutoFit/>
          </a:bodyPr>
          <a:lstStyle/>
          <a:p>
            <a:r>
              <a:rPr lang="nb-NO" dirty="0">
                <a:solidFill>
                  <a:schemeClr val="bg1"/>
                </a:solidFill>
              </a:rPr>
              <a:t>2</a:t>
            </a:r>
          </a:p>
        </p:txBody>
      </p:sp>
      <p:sp>
        <p:nvSpPr>
          <p:cNvPr id="8" name="Rektangel 7"/>
          <p:cNvSpPr/>
          <p:nvPr/>
        </p:nvSpPr>
        <p:spPr>
          <a:xfrm>
            <a:off x="1124744" y="1187624"/>
            <a:ext cx="4536504" cy="2769989"/>
          </a:xfrm>
          <a:prstGeom prst="rect">
            <a:avLst/>
          </a:prstGeom>
          <a:ln>
            <a:solidFill>
              <a:srgbClr val="92D050"/>
            </a:solidFill>
          </a:ln>
        </p:spPr>
        <p:txBody>
          <a:bodyPr wrap="square">
            <a:spAutoFit/>
          </a:bodyPr>
          <a:lstStyle/>
          <a:p>
            <a:pPr defTabSz="922338">
              <a:spcBef>
                <a:spcPts val="600"/>
              </a:spcBef>
              <a:defRPr/>
            </a:pPr>
            <a:r>
              <a:rPr lang="nb-NO" altLang="nb-NO" b="1" dirty="0" smtClean="0">
                <a:latin typeface="Calibri" pitchFamily="34" charset="0"/>
                <a:ea typeface="MS PGothic" pitchFamily="34" charset="-128"/>
              </a:rPr>
              <a:t>Vi mener at følgende bør vurderes i </a:t>
            </a:r>
            <a:r>
              <a:rPr lang="nb-NO" altLang="nb-NO" b="1" dirty="0">
                <a:latin typeface="Calibri" pitchFamily="34" charset="0"/>
                <a:ea typeface="MS PGothic" pitchFamily="34" charset="-128"/>
              </a:rPr>
              <a:t>f</a:t>
            </a:r>
            <a:r>
              <a:rPr lang="nb-NO" altLang="nb-NO" b="1" dirty="0" smtClean="0">
                <a:latin typeface="Calibri" pitchFamily="34" charset="0"/>
                <a:ea typeface="MS PGothic" pitchFamily="34" charset="-128"/>
              </a:rPr>
              <a:t>orhold til omgivelsene på en demensavdeling:</a:t>
            </a:r>
            <a:endParaRPr lang="nb-NO" altLang="nb-NO" dirty="0">
              <a:latin typeface="Calibri" pitchFamily="34" charset="0"/>
              <a:ea typeface="MS PGothic" pitchFamily="34" charset="-128"/>
            </a:endParaRPr>
          </a:p>
          <a:p>
            <a:pPr defTabSz="922338">
              <a:spcBef>
                <a:spcPts val="600"/>
              </a:spcBef>
              <a:buFont typeface="+mj-lt"/>
              <a:buAutoNum type="arabicPeriod"/>
              <a:defRPr/>
            </a:pPr>
            <a:r>
              <a:rPr lang="nb-NO" altLang="nb-NO" dirty="0" smtClean="0">
                <a:latin typeface="Calibri" pitchFamily="34" charset="0"/>
                <a:ea typeface="MS PGothic" pitchFamily="34" charset="-128"/>
              </a:rPr>
              <a:t> Forenkle </a:t>
            </a:r>
            <a:r>
              <a:rPr lang="nb-NO" altLang="nb-NO" dirty="0">
                <a:latin typeface="Calibri" pitchFamily="34" charset="0"/>
                <a:ea typeface="MS PGothic" pitchFamily="34" charset="-128"/>
              </a:rPr>
              <a:t>og </a:t>
            </a:r>
            <a:r>
              <a:rPr lang="nb-NO" altLang="nb-NO" dirty="0" smtClean="0">
                <a:latin typeface="Calibri" pitchFamily="34" charset="0"/>
                <a:ea typeface="MS PGothic" pitchFamily="34" charset="-128"/>
              </a:rPr>
              <a:t>rydde</a:t>
            </a:r>
            <a:endParaRPr lang="nb-NO" altLang="nb-NO" dirty="0">
              <a:latin typeface="Calibri" pitchFamily="34" charset="0"/>
              <a:ea typeface="MS PGothic" pitchFamily="34" charset="-128"/>
            </a:endParaRPr>
          </a:p>
          <a:p>
            <a:pPr defTabSz="922338">
              <a:spcBef>
                <a:spcPts val="600"/>
              </a:spcBef>
              <a:buFont typeface="+mj-lt"/>
              <a:buAutoNum type="arabicPeriod"/>
              <a:defRPr/>
            </a:pPr>
            <a:r>
              <a:rPr lang="nb-NO" altLang="nb-NO" dirty="0" smtClean="0">
                <a:latin typeface="Calibri" pitchFamily="34" charset="0"/>
                <a:ea typeface="MS PGothic" pitchFamily="34" charset="-128"/>
              </a:rPr>
              <a:t> Farger </a:t>
            </a:r>
            <a:r>
              <a:rPr lang="nb-NO" altLang="nb-NO" dirty="0">
                <a:latin typeface="Calibri" pitchFamily="34" charset="0"/>
                <a:ea typeface="MS PGothic" pitchFamily="34" charset="-128"/>
              </a:rPr>
              <a:t>og kontraster</a:t>
            </a:r>
          </a:p>
          <a:p>
            <a:pPr defTabSz="922338">
              <a:spcBef>
                <a:spcPts val="600"/>
              </a:spcBef>
              <a:buFont typeface="+mj-lt"/>
              <a:buAutoNum type="arabicPeriod"/>
              <a:defRPr/>
            </a:pPr>
            <a:r>
              <a:rPr lang="nb-NO" altLang="nb-NO" dirty="0" smtClean="0">
                <a:latin typeface="Calibri" pitchFamily="34" charset="0"/>
                <a:ea typeface="MS PGothic" pitchFamily="34" charset="-128"/>
              </a:rPr>
              <a:t> Merking </a:t>
            </a:r>
            <a:r>
              <a:rPr lang="nb-NO" altLang="nb-NO" dirty="0">
                <a:latin typeface="Calibri" pitchFamily="34" charset="0"/>
                <a:ea typeface="MS PGothic" pitchFamily="34" charset="-128"/>
              </a:rPr>
              <a:t>og skilting</a:t>
            </a:r>
          </a:p>
          <a:p>
            <a:pPr defTabSz="922338">
              <a:spcBef>
                <a:spcPts val="600"/>
              </a:spcBef>
              <a:buFont typeface="+mj-lt"/>
              <a:buAutoNum type="arabicPeriod"/>
              <a:defRPr/>
            </a:pPr>
            <a:r>
              <a:rPr lang="nb-NO" altLang="nb-NO" dirty="0" smtClean="0">
                <a:latin typeface="Calibri" pitchFamily="34" charset="0"/>
                <a:ea typeface="MS PGothic" pitchFamily="34" charset="-128"/>
              </a:rPr>
              <a:t> Syn </a:t>
            </a:r>
            <a:r>
              <a:rPr lang="nb-NO" altLang="nb-NO" dirty="0">
                <a:latin typeface="Calibri" pitchFamily="34" charset="0"/>
                <a:ea typeface="MS PGothic" pitchFamily="34" charset="-128"/>
              </a:rPr>
              <a:t>og belysning</a:t>
            </a:r>
          </a:p>
          <a:p>
            <a:pPr defTabSz="922338">
              <a:spcBef>
                <a:spcPts val="600"/>
              </a:spcBef>
              <a:buFont typeface="+mj-lt"/>
              <a:buAutoNum type="arabicPeriod"/>
              <a:defRPr/>
            </a:pPr>
            <a:r>
              <a:rPr lang="nb-NO" altLang="nb-NO" dirty="0" smtClean="0">
                <a:latin typeface="Calibri" pitchFamily="34" charset="0"/>
                <a:ea typeface="MS PGothic" pitchFamily="34" charset="-128"/>
              </a:rPr>
              <a:t> Hørsel </a:t>
            </a:r>
            <a:r>
              <a:rPr lang="nb-NO" altLang="nb-NO" dirty="0">
                <a:latin typeface="Calibri" pitchFamily="34" charset="0"/>
                <a:ea typeface="MS PGothic" pitchFamily="34" charset="-128"/>
              </a:rPr>
              <a:t>og støy</a:t>
            </a:r>
          </a:p>
          <a:p>
            <a:pPr defTabSz="922338">
              <a:spcBef>
                <a:spcPts val="600"/>
              </a:spcBef>
              <a:buFont typeface="+mj-lt"/>
              <a:buAutoNum type="arabicPeriod"/>
              <a:defRPr/>
            </a:pPr>
            <a:r>
              <a:rPr lang="nb-NO" altLang="nb-NO" dirty="0" smtClean="0">
                <a:latin typeface="Calibri" pitchFamily="34" charset="0"/>
                <a:ea typeface="MS PGothic" pitchFamily="34" charset="-128"/>
              </a:rPr>
              <a:t> Trygghet </a:t>
            </a:r>
            <a:r>
              <a:rPr lang="nb-NO" altLang="nb-NO" dirty="0">
                <a:latin typeface="Calibri" pitchFamily="34" charset="0"/>
                <a:ea typeface="MS PGothic" pitchFamily="34" charset="-128"/>
              </a:rPr>
              <a:t>og sikkerhet</a:t>
            </a:r>
          </a:p>
        </p:txBody>
      </p:sp>
      <p:pic>
        <p:nvPicPr>
          <p:cNvPr id="10" name="Bild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633658"/>
            <a:ext cx="6858000" cy="4546854"/>
          </a:xfrm>
          <a:prstGeom prst="rect">
            <a:avLst/>
          </a:prstGeom>
        </p:spPr>
      </p:pic>
    </p:spTree>
    <p:extLst>
      <p:ext uri="{BB962C8B-B14F-4D97-AF65-F5344CB8AC3E}">
        <p14:creationId xmlns:p14="http://schemas.microsoft.com/office/powerpoint/2010/main" val="169443290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Sylinder 1"/>
          <p:cNvSpPr txBox="1"/>
          <p:nvPr/>
        </p:nvSpPr>
        <p:spPr>
          <a:xfrm>
            <a:off x="994920" y="264059"/>
            <a:ext cx="5863080" cy="461665"/>
          </a:xfrm>
          <a:prstGeom prst="rect">
            <a:avLst/>
          </a:prstGeom>
          <a:noFill/>
        </p:spPr>
        <p:txBody>
          <a:bodyPr wrap="none" rtlCol="0">
            <a:spAutoFit/>
          </a:bodyPr>
          <a:lstStyle/>
          <a:p>
            <a:pPr defTabSz="922338">
              <a:spcBef>
                <a:spcPts val="600"/>
              </a:spcBef>
              <a:buClr>
                <a:schemeClr val="accent1">
                  <a:lumMod val="50000"/>
                </a:schemeClr>
              </a:buClr>
              <a:defRPr/>
            </a:pPr>
            <a:r>
              <a:rPr lang="nb-NO" altLang="nb-NO" sz="2400" dirty="0">
                <a:solidFill>
                  <a:schemeClr val="accent1">
                    <a:lumMod val="50000"/>
                  </a:schemeClr>
                </a:solidFill>
                <a:latin typeface="Calibri" pitchFamily="34" charset="0"/>
                <a:ea typeface="MS PGothic" pitchFamily="34" charset="-128"/>
              </a:rPr>
              <a:t>Demente </a:t>
            </a:r>
            <a:r>
              <a:rPr lang="nb-NO" altLang="nb-NO" sz="2400" dirty="0" smtClean="0">
                <a:solidFill>
                  <a:schemeClr val="accent1">
                    <a:lumMod val="50000"/>
                  </a:schemeClr>
                </a:solidFill>
                <a:latin typeface="Calibri" pitchFamily="34" charset="0"/>
                <a:ea typeface="MS PGothic" pitchFamily="34" charset="-128"/>
              </a:rPr>
              <a:t>har behov for tilpassede omgivelser</a:t>
            </a:r>
            <a:endParaRPr lang="nb-NO" altLang="nb-NO" sz="2400" dirty="0">
              <a:solidFill>
                <a:schemeClr val="accent1">
                  <a:lumMod val="50000"/>
                </a:schemeClr>
              </a:solidFill>
              <a:latin typeface="Calibri" pitchFamily="34" charset="0"/>
              <a:ea typeface="MS PGothic" pitchFamily="34" charset="-128"/>
            </a:endParaRPr>
          </a:p>
        </p:txBody>
      </p:sp>
      <p:sp>
        <p:nvSpPr>
          <p:cNvPr id="3" name="Rettvinklet trekant 2"/>
          <p:cNvSpPr/>
          <p:nvPr/>
        </p:nvSpPr>
        <p:spPr>
          <a:xfrm rot="5400000">
            <a:off x="-738866" y="738866"/>
            <a:ext cx="2733226" cy="1255494"/>
          </a:xfrm>
          <a:prstGeom prst="rtTriangl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4" name="TekstSylinder 3"/>
          <p:cNvSpPr txBox="1"/>
          <p:nvPr/>
        </p:nvSpPr>
        <p:spPr>
          <a:xfrm>
            <a:off x="174986" y="179512"/>
            <a:ext cx="301686" cy="369332"/>
          </a:xfrm>
          <a:prstGeom prst="rect">
            <a:avLst/>
          </a:prstGeom>
          <a:noFill/>
        </p:spPr>
        <p:txBody>
          <a:bodyPr wrap="none" rtlCol="0">
            <a:spAutoFit/>
          </a:bodyPr>
          <a:lstStyle/>
          <a:p>
            <a:r>
              <a:rPr lang="nb-NO" dirty="0">
                <a:solidFill>
                  <a:schemeClr val="bg1"/>
                </a:solidFill>
              </a:rPr>
              <a:t>2</a:t>
            </a:r>
          </a:p>
        </p:txBody>
      </p:sp>
      <p:sp>
        <p:nvSpPr>
          <p:cNvPr id="7" name="TekstSylinder 6"/>
          <p:cNvSpPr txBox="1"/>
          <p:nvPr/>
        </p:nvSpPr>
        <p:spPr>
          <a:xfrm>
            <a:off x="476671" y="1003538"/>
            <a:ext cx="6381329" cy="400110"/>
          </a:xfrm>
          <a:prstGeom prst="rect">
            <a:avLst/>
          </a:prstGeom>
          <a:solidFill>
            <a:srgbClr val="92D050"/>
          </a:solidFill>
        </p:spPr>
        <p:txBody>
          <a:bodyPr wrap="square" rtlCol="0">
            <a:spAutoFit/>
          </a:bodyPr>
          <a:lstStyle/>
          <a:p>
            <a:r>
              <a:rPr lang="nb-NO" altLang="nb-NO" sz="2000" dirty="0" smtClean="0">
                <a:solidFill>
                  <a:schemeClr val="bg1"/>
                </a:solidFill>
                <a:latin typeface="Calibri" pitchFamily="34" charset="0"/>
                <a:ea typeface="MS PGothic" pitchFamily="34" charset="-128"/>
              </a:rPr>
              <a:t>Forenkle og rydde</a:t>
            </a:r>
            <a:endParaRPr lang="nb-NO" altLang="nb-NO" sz="2000" dirty="0">
              <a:solidFill>
                <a:schemeClr val="bg1"/>
              </a:solidFill>
              <a:latin typeface="Calibri" pitchFamily="34" charset="0"/>
              <a:ea typeface="MS PGothic" pitchFamily="34" charset="-128"/>
            </a:endParaRPr>
          </a:p>
        </p:txBody>
      </p:sp>
      <p:sp>
        <p:nvSpPr>
          <p:cNvPr id="8" name="TekstSylinder 7"/>
          <p:cNvSpPr txBox="1"/>
          <p:nvPr/>
        </p:nvSpPr>
        <p:spPr>
          <a:xfrm>
            <a:off x="692696" y="2051720"/>
            <a:ext cx="5400600" cy="1477328"/>
          </a:xfrm>
          <a:prstGeom prst="rect">
            <a:avLst/>
          </a:prstGeom>
          <a:noFill/>
        </p:spPr>
        <p:txBody>
          <a:bodyPr wrap="square" rtlCol="0">
            <a:spAutoFit/>
          </a:bodyPr>
          <a:lstStyle/>
          <a:p>
            <a:r>
              <a:rPr lang="nb-NO" dirty="0" smtClean="0"/>
              <a:t>Rot og kaos er sjelden positivt, og for demente kan dette øke forvirringen ytterligere. Det er om å gjøre at hverdagen blir så enkel som mulig å forholde seg til. </a:t>
            </a:r>
            <a:br>
              <a:rPr lang="nb-NO" dirty="0" smtClean="0"/>
            </a:br>
            <a:r>
              <a:rPr lang="nb-NO" dirty="0" smtClean="0"/>
              <a:t>Det hjelper hvis omgivelsene er oversiktlige og ting har sin faste plass. Dette skaper også trygghet. </a:t>
            </a:r>
            <a:endParaRPr lang="nb-NO" dirty="0"/>
          </a:p>
        </p:txBody>
      </p:sp>
      <p:pic>
        <p:nvPicPr>
          <p:cNvPr id="16" name="Bilde 1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0675" y="4592325"/>
            <a:ext cx="2784309" cy="2088231"/>
          </a:xfrm>
          <a:prstGeom prst="rect">
            <a:avLst/>
          </a:prstGeom>
        </p:spPr>
      </p:pic>
      <p:pic>
        <p:nvPicPr>
          <p:cNvPr id="17" name="Bilde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3016" y="4592325"/>
            <a:ext cx="2784309" cy="2088231"/>
          </a:xfrm>
          <a:prstGeom prst="rect">
            <a:avLst/>
          </a:prstGeom>
        </p:spPr>
      </p:pic>
      <p:sp>
        <p:nvSpPr>
          <p:cNvPr id="5" name="TekstSylinder 4"/>
          <p:cNvSpPr txBox="1"/>
          <p:nvPr/>
        </p:nvSpPr>
        <p:spPr>
          <a:xfrm>
            <a:off x="429970" y="6787006"/>
            <a:ext cx="2784309" cy="1384995"/>
          </a:xfrm>
          <a:prstGeom prst="rect">
            <a:avLst/>
          </a:prstGeom>
          <a:noFill/>
        </p:spPr>
        <p:txBody>
          <a:bodyPr wrap="square" rtlCol="0">
            <a:spAutoFit/>
          </a:bodyPr>
          <a:lstStyle/>
          <a:p>
            <a:r>
              <a:rPr lang="nb-NO" sz="1400" dirty="0" smtClean="0"/>
              <a:t>For mye på fatet kan medføre forvirring og beboeren klarer ikke å forholde seg til alle valgene knyttet til spisesituasjonen. Resultatet kan bli av beboer ikke spiser eller bare sitter og plukker på maten.</a:t>
            </a:r>
            <a:endParaRPr lang="nb-NO" sz="1400" dirty="0"/>
          </a:p>
        </p:txBody>
      </p:sp>
      <p:sp>
        <p:nvSpPr>
          <p:cNvPr id="18" name="TekstSylinder 17"/>
          <p:cNvSpPr txBox="1"/>
          <p:nvPr/>
        </p:nvSpPr>
        <p:spPr>
          <a:xfrm>
            <a:off x="3573015" y="6789726"/>
            <a:ext cx="2784309" cy="954107"/>
          </a:xfrm>
          <a:prstGeom prst="rect">
            <a:avLst/>
          </a:prstGeom>
          <a:noFill/>
        </p:spPr>
        <p:txBody>
          <a:bodyPr wrap="square" rtlCol="0">
            <a:spAutoFit/>
          </a:bodyPr>
          <a:lstStyle/>
          <a:p>
            <a:r>
              <a:rPr lang="nb-NO" sz="1400" dirty="0" smtClean="0"/>
              <a:t>Ved å tilføre ett element av gangen, vil beboere ha bedre oversikt og vil spise bedre og kunne håndtere spisesituasjonen selvstendig. </a:t>
            </a:r>
            <a:endParaRPr lang="nb-NO" sz="1400" dirty="0"/>
          </a:p>
        </p:txBody>
      </p:sp>
      <p:sp>
        <p:nvSpPr>
          <p:cNvPr id="6" name="TekstSylinder 5"/>
          <p:cNvSpPr txBox="1"/>
          <p:nvPr/>
        </p:nvSpPr>
        <p:spPr>
          <a:xfrm>
            <a:off x="692696" y="4114981"/>
            <a:ext cx="1158972" cy="369332"/>
          </a:xfrm>
          <a:prstGeom prst="rect">
            <a:avLst/>
          </a:prstGeom>
          <a:noFill/>
        </p:spPr>
        <p:txBody>
          <a:bodyPr wrap="none" rtlCol="0">
            <a:spAutoFit/>
          </a:bodyPr>
          <a:lstStyle/>
          <a:p>
            <a:r>
              <a:rPr lang="nb-NO" b="1" i="1" dirty="0" smtClean="0"/>
              <a:t>Eksempel:</a:t>
            </a:r>
            <a:endParaRPr lang="nb-NO" b="1" i="1" dirty="0"/>
          </a:p>
        </p:txBody>
      </p:sp>
      <p:cxnSp>
        <p:nvCxnSpPr>
          <p:cNvPr id="19" name="Rett linje 18"/>
          <p:cNvCxnSpPr/>
          <p:nvPr/>
        </p:nvCxnSpPr>
        <p:spPr>
          <a:xfrm>
            <a:off x="468078" y="4592325"/>
            <a:ext cx="2860613" cy="2111840"/>
          </a:xfrm>
          <a:prstGeom prst="line">
            <a:avLst/>
          </a:prstGeom>
          <a:ln w="508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0" name="Rett linje 19"/>
          <p:cNvCxnSpPr/>
          <p:nvPr/>
        </p:nvCxnSpPr>
        <p:spPr>
          <a:xfrm flipV="1">
            <a:off x="468078" y="4564069"/>
            <a:ext cx="2860613" cy="2140096"/>
          </a:xfrm>
          <a:prstGeom prst="line">
            <a:avLst/>
          </a:prstGeom>
          <a:ln w="5080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001955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Sylinder 1"/>
          <p:cNvSpPr txBox="1"/>
          <p:nvPr/>
        </p:nvSpPr>
        <p:spPr>
          <a:xfrm>
            <a:off x="994920" y="264059"/>
            <a:ext cx="5863080" cy="461665"/>
          </a:xfrm>
          <a:prstGeom prst="rect">
            <a:avLst/>
          </a:prstGeom>
          <a:noFill/>
        </p:spPr>
        <p:txBody>
          <a:bodyPr wrap="none" rtlCol="0">
            <a:spAutoFit/>
          </a:bodyPr>
          <a:lstStyle/>
          <a:p>
            <a:pPr defTabSz="922338">
              <a:spcBef>
                <a:spcPts val="600"/>
              </a:spcBef>
              <a:buClr>
                <a:schemeClr val="accent1">
                  <a:lumMod val="50000"/>
                </a:schemeClr>
              </a:buClr>
              <a:defRPr/>
            </a:pPr>
            <a:r>
              <a:rPr lang="nb-NO" altLang="nb-NO" sz="2400" dirty="0">
                <a:solidFill>
                  <a:schemeClr val="accent1">
                    <a:lumMod val="50000"/>
                  </a:schemeClr>
                </a:solidFill>
                <a:latin typeface="Calibri" pitchFamily="34" charset="0"/>
                <a:ea typeface="MS PGothic" pitchFamily="34" charset="-128"/>
              </a:rPr>
              <a:t>Demente </a:t>
            </a:r>
            <a:r>
              <a:rPr lang="nb-NO" altLang="nb-NO" sz="2400" dirty="0" smtClean="0">
                <a:solidFill>
                  <a:schemeClr val="accent1">
                    <a:lumMod val="50000"/>
                  </a:schemeClr>
                </a:solidFill>
                <a:latin typeface="Calibri" pitchFamily="34" charset="0"/>
                <a:ea typeface="MS PGothic" pitchFamily="34" charset="-128"/>
              </a:rPr>
              <a:t>har behov for tilpassede omgivelser</a:t>
            </a:r>
            <a:endParaRPr lang="nb-NO" altLang="nb-NO" sz="2400" dirty="0">
              <a:solidFill>
                <a:schemeClr val="accent1">
                  <a:lumMod val="50000"/>
                </a:schemeClr>
              </a:solidFill>
              <a:latin typeface="Calibri" pitchFamily="34" charset="0"/>
              <a:ea typeface="MS PGothic" pitchFamily="34" charset="-128"/>
            </a:endParaRPr>
          </a:p>
        </p:txBody>
      </p:sp>
      <p:sp>
        <p:nvSpPr>
          <p:cNvPr id="3" name="Rettvinklet trekant 2"/>
          <p:cNvSpPr/>
          <p:nvPr/>
        </p:nvSpPr>
        <p:spPr>
          <a:xfrm rot="5400000">
            <a:off x="-738866" y="738866"/>
            <a:ext cx="2733226" cy="1255494"/>
          </a:xfrm>
          <a:prstGeom prst="rtTriangl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4" name="TekstSylinder 3"/>
          <p:cNvSpPr txBox="1"/>
          <p:nvPr/>
        </p:nvSpPr>
        <p:spPr>
          <a:xfrm>
            <a:off x="174986" y="179512"/>
            <a:ext cx="301686" cy="369332"/>
          </a:xfrm>
          <a:prstGeom prst="rect">
            <a:avLst/>
          </a:prstGeom>
          <a:noFill/>
        </p:spPr>
        <p:txBody>
          <a:bodyPr wrap="none" rtlCol="0">
            <a:spAutoFit/>
          </a:bodyPr>
          <a:lstStyle/>
          <a:p>
            <a:r>
              <a:rPr lang="nb-NO" dirty="0">
                <a:solidFill>
                  <a:schemeClr val="bg1"/>
                </a:solidFill>
              </a:rPr>
              <a:t>2</a:t>
            </a:r>
          </a:p>
        </p:txBody>
      </p:sp>
      <p:sp>
        <p:nvSpPr>
          <p:cNvPr id="5" name="TekstSylinder 4"/>
          <p:cNvSpPr txBox="1"/>
          <p:nvPr/>
        </p:nvSpPr>
        <p:spPr>
          <a:xfrm>
            <a:off x="476671" y="1003538"/>
            <a:ext cx="6381329" cy="400110"/>
          </a:xfrm>
          <a:prstGeom prst="rect">
            <a:avLst/>
          </a:prstGeom>
          <a:solidFill>
            <a:srgbClr val="92D050"/>
          </a:solidFill>
        </p:spPr>
        <p:txBody>
          <a:bodyPr wrap="square" rtlCol="0">
            <a:spAutoFit/>
          </a:bodyPr>
          <a:lstStyle/>
          <a:p>
            <a:r>
              <a:rPr lang="nb-NO" altLang="nb-NO" sz="2000" dirty="0" smtClean="0">
                <a:solidFill>
                  <a:schemeClr val="bg1"/>
                </a:solidFill>
                <a:latin typeface="Calibri" pitchFamily="34" charset="0"/>
                <a:ea typeface="MS PGothic" pitchFamily="34" charset="-128"/>
              </a:rPr>
              <a:t>Farger og kontraster</a:t>
            </a:r>
            <a:endParaRPr lang="nb-NO" altLang="nb-NO" sz="2000" dirty="0">
              <a:solidFill>
                <a:schemeClr val="bg1"/>
              </a:solidFill>
              <a:latin typeface="Calibri" pitchFamily="34" charset="0"/>
              <a:ea typeface="MS PGothic" pitchFamily="34" charset="-128"/>
            </a:endParaRPr>
          </a:p>
        </p:txBody>
      </p:sp>
      <p:sp>
        <p:nvSpPr>
          <p:cNvPr id="6" name="TekstSylinder 5"/>
          <p:cNvSpPr txBox="1"/>
          <p:nvPr/>
        </p:nvSpPr>
        <p:spPr>
          <a:xfrm>
            <a:off x="692696" y="1979712"/>
            <a:ext cx="5400600" cy="2585323"/>
          </a:xfrm>
          <a:prstGeom prst="rect">
            <a:avLst/>
          </a:prstGeom>
          <a:noFill/>
        </p:spPr>
        <p:txBody>
          <a:bodyPr wrap="square" rtlCol="0">
            <a:spAutoFit/>
          </a:bodyPr>
          <a:lstStyle/>
          <a:p>
            <a:r>
              <a:rPr lang="nb-NO" dirty="0" smtClean="0"/>
              <a:t>Bevisst bruker av farger og kontraster kan gjøre det enklere å finne frem eller å bruke ulike hjelpemidler. Det kan være å h</a:t>
            </a:r>
            <a:r>
              <a:rPr lang="nb-NO" altLang="nb-NO" kern="0" dirty="0" smtClean="0">
                <a:latin typeface="Calibri" pitchFamily="34" charset="0"/>
              </a:rPr>
              <a:t>a </a:t>
            </a:r>
            <a:r>
              <a:rPr lang="nb-NO" altLang="nb-NO" kern="0" dirty="0">
                <a:latin typeface="Calibri" pitchFamily="34" charset="0"/>
              </a:rPr>
              <a:t>kontraster på lysbryter, </a:t>
            </a:r>
            <a:r>
              <a:rPr lang="nb-NO" altLang="nb-NO" kern="0" dirty="0" smtClean="0">
                <a:latin typeface="Calibri" pitchFamily="34" charset="0"/>
              </a:rPr>
              <a:t>navneskilt</a:t>
            </a:r>
            <a:r>
              <a:rPr lang="nb-NO" altLang="nb-NO" kern="0" dirty="0">
                <a:latin typeface="Calibri" pitchFamily="34" charset="0"/>
              </a:rPr>
              <a:t>, toalettseter, kuvertbrikker </a:t>
            </a:r>
            <a:r>
              <a:rPr lang="nb-NO" altLang="nb-NO" kern="0" dirty="0" smtClean="0">
                <a:latin typeface="Calibri" pitchFamily="34" charset="0"/>
              </a:rPr>
              <a:t>etc.</a:t>
            </a:r>
          </a:p>
          <a:p>
            <a:endParaRPr lang="nb-NO" altLang="nb-NO" kern="0" dirty="0">
              <a:latin typeface="Calibri" pitchFamily="34" charset="0"/>
            </a:endParaRPr>
          </a:p>
          <a:p>
            <a:r>
              <a:rPr lang="nb-NO" altLang="nb-NO" kern="0" dirty="0" smtClean="0">
                <a:latin typeface="Calibri" pitchFamily="34" charset="0"/>
              </a:rPr>
              <a:t>Kontraster </a:t>
            </a:r>
            <a:r>
              <a:rPr lang="nb-NO" altLang="nb-NO" kern="0" dirty="0">
                <a:latin typeface="Calibri" pitchFamily="34" charset="0"/>
              </a:rPr>
              <a:t>og fargevalg på møbler og </a:t>
            </a:r>
            <a:r>
              <a:rPr lang="nb-NO" altLang="nb-NO" kern="0" dirty="0" smtClean="0">
                <a:latin typeface="Calibri" pitchFamily="34" charset="0"/>
              </a:rPr>
              <a:t>andre viktige </a:t>
            </a:r>
            <a:r>
              <a:rPr lang="nb-NO" altLang="nb-NO" kern="0" dirty="0">
                <a:latin typeface="Calibri" pitchFamily="34" charset="0"/>
              </a:rPr>
              <a:t>gjenstander vil fremheve </a:t>
            </a:r>
            <a:r>
              <a:rPr lang="nb-NO" altLang="nb-NO" kern="0" dirty="0" smtClean="0">
                <a:latin typeface="Calibri" pitchFamily="34" charset="0"/>
              </a:rPr>
              <a:t>disse og </a:t>
            </a:r>
            <a:r>
              <a:rPr lang="nb-NO" altLang="nb-NO" kern="0" dirty="0">
                <a:latin typeface="Calibri" pitchFamily="34" charset="0"/>
              </a:rPr>
              <a:t>gjøre </a:t>
            </a:r>
            <a:r>
              <a:rPr lang="nb-NO" altLang="nb-NO" kern="0" dirty="0" smtClean="0">
                <a:latin typeface="Calibri" pitchFamily="34" charset="0"/>
              </a:rPr>
              <a:t>dem mer </a:t>
            </a:r>
            <a:r>
              <a:rPr lang="nb-NO" altLang="nb-NO" kern="0" dirty="0">
                <a:latin typeface="Calibri" pitchFamily="34" charset="0"/>
              </a:rPr>
              <a:t>synlige.</a:t>
            </a:r>
          </a:p>
          <a:p>
            <a:endParaRPr lang="nb-NO" dirty="0"/>
          </a:p>
        </p:txBody>
      </p:sp>
      <p:pic>
        <p:nvPicPr>
          <p:cNvPr id="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89039" y="5473265"/>
            <a:ext cx="2346721" cy="21239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6671" y="5173077"/>
            <a:ext cx="2736305" cy="27363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1595399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Sylinder 1"/>
          <p:cNvSpPr txBox="1"/>
          <p:nvPr/>
        </p:nvSpPr>
        <p:spPr>
          <a:xfrm>
            <a:off x="994920" y="264059"/>
            <a:ext cx="5863080" cy="461665"/>
          </a:xfrm>
          <a:prstGeom prst="rect">
            <a:avLst/>
          </a:prstGeom>
          <a:noFill/>
        </p:spPr>
        <p:txBody>
          <a:bodyPr wrap="none" rtlCol="0">
            <a:spAutoFit/>
          </a:bodyPr>
          <a:lstStyle/>
          <a:p>
            <a:pPr defTabSz="922338">
              <a:spcBef>
                <a:spcPts val="600"/>
              </a:spcBef>
              <a:buClr>
                <a:schemeClr val="accent1">
                  <a:lumMod val="50000"/>
                </a:schemeClr>
              </a:buClr>
              <a:defRPr/>
            </a:pPr>
            <a:r>
              <a:rPr lang="nb-NO" altLang="nb-NO" sz="2400" dirty="0">
                <a:solidFill>
                  <a:schemeClr val="accent1">
                    <a:lumMod val="50000"/>
                  </a:schemeClr>
                </a:solidFill>
                <a:latin typeface="Calibri" pitchFamily="34" charset="0"/>
                <a:ea typeface="MS PGothic" pitchFamily="34" charset="-128"/>
              </a:rPr>
              <a:t>Demente </a:t>
            </a:r>
            <a:r>
              <a:rPr lang="nb-NO" altLang="nb-NO" sz="2400" dirty="0" smtClean="0">
                <a:solidFill>
                  <a:schemeClr val="accent1">
                    <a:lumMod val="50000"/>
                  </a:schemeClr>
                </a:solidFill>
                <a:latin typeface="Calibri" pitchFamily="34" charset="0"/>
                <a:ea typeface="MS PGothic" pitchFamily="34" charset="-128"/>
              </a:rPr>
              <a:t>har behov for tilpassede omgivelser</a:t>
            </a:r>
            <a:endParaRPr lang="nb-NO" altLang="nb-NO" sz="2400" dirty="0">
              <a:solidFill>
                <a:schemeClr val="accent1">
                  <a:lumMod val="50000"/>
                </a:schemeClr>
              </a:solidFill>
              <a:latin typeface="Calibri" pitchFamily="34" charset="0"/>
              <a:ea typeface="MS PGothic" pitchFamily="34" charset="-128"/>
            </a:endParaRPr>
          </a:p>
        </p:txBody>
      </p:sp>
      <p:sp>
        <p:nvSpPr>
          <p:cNvPr id="3" name="Rettvinklet trekant 2"/>
          <p:cNvSpPr/>
          <p:nvPr/>
        </p:nvSpPr>
        <p:spPr>
          <a:xfrm rot="5400000">
            <a:off x="-738866" y="738866"/>
            <a:ext cx="2733226" cy="1255494"/>
          </a:xfrm>
          <a:prstGeom prst="rtTriangl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4" name="TekstSylinder 3"/>
          <p:cNvSpPr txBox="1"/>
          <p:nvPr/>
        </p:nvSpPr>
        <p:spPr>
          <a:xfrm>
            <a:off x="174986" y="179512"/>
            <a:ext cx="301686" cy="369332"/>
          </a:xfrm>
          <a:prstGeom prst="rect">
            <a:avLst/>
          </a:prstGeom>
          <a:noFill/>
        </p:spPr>
        <p:txBody>
          <a:bodyPr wrap="none" rtlCol="0">
            <a:spAutoFit/>
          </a:bodyPr>
          <a:lstStyle/>
          <a:p>
            <a:r>
              <a:rPr lang="nb-NO" dirty="0">
                <a:solidFill>
                  <a:schemeClr val="bg1"/>
                </a:solidFill>
              </a:rPr>
              <a:t>2</a:t>
            </a:r>
          </a:p>
        </p:txBody>
      </p:sp>
      <p:sp>
        <p:nvSpPr>
          <p:cNvPr id="5" name="TekstSylinder 4"/>
          <p:cNvSpPr txBox="1"/>
          <p:nvPr/>
        </p:nvSpPr>
        <p:spPr>
          <a:xfrm>
            <a:off x="476671" y="1003538"/>
            <a:ext cx="6381329" cy="400110"/>
          </a:xfrm>
          <a:prstGeom prst="rect">
            <a:avLst/>
          </a:prstGeom>
          <a:solidFill>
            <a:srgbClr val="92D050"/>
          </a:solidFill>
        </p:spPr>
        <p:txBody>
          <a:bodyPr wrap="square" rtlCol="0">
            <a:spAutoFit/>
          </a:bodyPr>
          <a:lstStyle/>
          <a:p>
            <a:r>
              <a:rPr lang="nb-NO" altLang="nb-NO" sz="2000" dirty="0" smtClean="0">
                <a:solidFill>
                  <a:schemeClr val="bg1"/>
                </a:solidFill>
                <a:latin typeface="Calibri" pitchFamily="34" charset="0"/>
                <a:ea typeface="MS PGothic" pitchFamily="34" charset="-128"/>
              </a:rPr>
              <a:t>Merking og skilting</a:t>
            </a:r>
            <a:endParaRPr lang="nb-NO" altLang="nb-NO" sz="2000" dirty="0">
              <a:solidFill>
                <a:schemeClr val="bg1"/>
              </a:solidFill>
              <a:latin typeface="Calibri" pitchFamily="34" charset="0"/>
              <a:ea typeface="MS PGothic" pitchFamily="34" charset="-128"/>
            </a:endParaRPr>
          </a:p>
        </p:txBody>
      </p:sp>
      <p:sp>
        <p:nvSpPr>
          <p:cNvPr id="6" name="TekstSylinder 5"/>
          <p:cNvSpPr txBox="1"/>
          <p:nvPr/>
        </p:nvSpPr>
        <p:spPr>
          <a:xfrm>
            <a:off x="692696" y="5004048"/>
            <a:ext cx="5400600" cy="2739211"/>
          </a:xfrm>
          <a:prstGeom prst="rect">
            <a:avLst/>
          </a:prstGeom>
          <a:noFill/>
        </p:spPr>
        <p:txBody>
          <a:bodyPr wrap="square" rtlCol="0">
            <a:spAutoFit/>
          </a:bodyPr>
          <a:lstStyle/>
          <a:p>
            <a:pPr defTabSz="922338">
              <a:spcBef>
                <a:spcPts val="600"/>
              </a:spcBef>
              <a:buClr>
                <a:srgbClr val="0066CC"/>
              </a:buClr>
              <a:defRPr/>
            </a:pPr>
            <a:r>
              <a:rPr lang="nb-NO" altLang="nb-NO" kern="0" dirty="0" smtClean="0">
                <a:latin typeface="Calibri" pitchFamily="34" charset="0"/>
              </a:rPr>
              <a:t>Det bør være tydelig og enkel skilting </a:t>
            </a:r>
            <a:r>
              <a:rPr lang="nb-NO" altLang="nb-NO" kern="0" dirty="0">
                <a:latin typeface="Calibri" pitchFamily="34" charset="0"/>
              </a:rPr>
              <a:t>på alle viktige dører, skuffer og </a:t>
            </a:r>
            <a:r>
              <a:rPr lang="nb-NO" altLang="nb-NO" kern="0" dirty="0" smtClean="0">
                <a:latin typeface="Calibri" pitchFamily="34" charset="0"/>
              </a:rPr>
              <a:t>skap. Dersom det er mulig bør skilting plasseres </a:t>
            </a:r>
            <a:r>
              <a:rPr lang="nb-NO" altLang="nb-NO" kern="0" dirty="0">
                <a:latin typeface="Calibri" pitchFamily="34" charset="0"/>
              </a:rPr>
              <a:t>i øyenhøyde/litt </a:t>
            </a:r>
            <a:r>
              <a:rPr lang="nb-NO" altLang="nb-NO" kern="0" dirty="0" smtClean="0">
                <a:latin typeface="Calibri" pitchFamily="34" charset="0"/>
              </a:rPr>
              <a:t>lavere. </a:t>
            </a:r>
            <a:r>
              <a:rPr lang="nb-NO" altLang="nb-NO" kern="0" dirty="0">
                <a:latin typeface="Calibri" pitchFamily="34" charset="0"/>
              </a:rPr>
              <a:t>Det bør brukes kontrastfarger og 4 cm skriftstørrelse.</a:t>
            </a:r>
          </a:p>
          <a:p>
            <a:pPr defTabSz="922338">
              <a:spcBef>
                <a:spcPts val="600"/>
              </a:spcBef>
              <a:buClr>
                <a:srgbClr val="0066CC"/>
              </a:buClr>
              <a:defRPr/>
            </a:pPr>
            <a:endParaRPr lang="nb-NO" altLang="nb-NO" kern="0" dirty="0">
              <a:latin typeface="Calibri" pitchFamily="34" charset="0"/>
            </a:endParaRPr>
          </a:p>
          <a:p>
            <a:pPr defTabSz="922338">
              <a:spcBef>
                <a:spcPts val="600"/>
              </a:spcBef>
              <a:buClr>
                <a:srgbClr val="0066CC"/>
              </a:buClr>
              <a:defRPr/>
            </a:pPr>
            <a:r>
              <a:rPr lang="nb-NO" altLang="nb-NO" kern="0" dirty="0" smtClean="0">
                <a:latin typeface="Calibri" pitchFamily="34" charset="0"/>
              </a:rPr>
              <a:t>Det er en fordel å bruke </a:t>
            </a:r>
            <a:r>
              <a:rPr lang="nb-NO" altLang="nb-NO" kern="0" dirty="0">
                <a:latin typeface="Calibri" pitchFamily="34" charset="0"/>
              </a:rPr>
              <a:t>kjente symboler (ikke moderne design</a:t>
            </a:r>
            <a:r>
              <a:rPr lang="nb-NO" altLang="nb-NO" kern="0" dirty="0" smtClean="0">
                <a:latin typeface="Calibri" pitchFamily="34" charset="0"/>
              </a:rPr>
              <a:t>). Demente husker bedre ting fra tidligere liv, og skilter og ikoner fra barndom og tidlig voksenliv er lettere å forstå.</a:t>
            </a:r>
            <a:endParaRPr lang="nb-NO" dirty="0"/>
          </a:p>
        </p:txBody>
      </p:sp>
      <p:pic>
        <p:nvPicPr>
          <p:cNvPr id="11" name="Bild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027375" y="2629780"/>
            <a:ext cx="1561865" cy="15618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Bilde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92453" y="2587263"/>
            <a:ext cx="1976507" cy="1538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3" name="Rett linje 12"/>
          <p:cNvCxnSpPr/>
          <p:nvPr/>
        </p:nvCxnSpPr>
        <p:spPr>
          <a:xfrm>
            <a:off x="732489" y="2388152"/>
            <a:ext cx="2860613" cy="2111840"/>
          </a:xfrm>
          <a:prstGeom prst="line">
            <a:avLst/>
          </a:prstGeom>
          <a:ln w="508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4" name="Rett linje 13"/>
          <p:cNvCxnSpPr/>
          <p:nvPr/>
        </p:nvCxnSpPr>
        <p:spPr>
          <a:xfrm flipV="1">
            <a:off x="732489" y="2359896"/>
            <a:ext cx="2860613" cy="2140096"/>
          </a:xfrm>
          <a:prstGeom prst="line">
            <a:avLst/>
          </a:prstGeom>
          <a:ln w="5080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2679107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Sylinder 1"/>
          <p:cNvSpPr txBox="1"/>
          <p:nvPr/>
        </p:nvSpPr>
        <p:spPr>
          <a:xfrm>
            <a:off x="994920" y="264059"/>
            <a:ext cx="5863080" cy="461665"/>
          </a:xfrm>
          <a:prstGeom prst="rect">
            <a:avLst/>
          </a:prstGeom>
          <a:noFill/>
        </p:spPr>
        <p:txBody>
          <a:bodyPr wrap="none" rtlCol="0">
            <a:spAutoFit/>
          </a:bodyPr>
          <a:lstStyle/>
          <a:p>
            <a:pPr defTabSz="922338">
              <a:spcBef>
                <a:spcPts val="600"/>
              </a:spcBef>
              <a:buClr>
                <a:schemeClr val="accent1">
                  <a:lumMod val="50000"/>
                </a:schemeClr>
              </a:buClr>
              <a:defRPr/>
            </a:pPr>
            <a:r>
              <a:rPr lang="nb-NO" altLang="nb-NO" sz="2400" dirty="0">
                <a:solidFill>
                  <a:schemeClr val="accent1">
                    <a:lumMod val="50000"/>
                  </a:schemeClr>
                </a:solidFill>
                <a:latin typeface="Calibri" pitchFamily="34" charset="0"/>
                <a:ea typeface="MS PGothic" pitchFamily="34" charset="-128"/>
              </a:rPr>
              <a:t>Demente </a:t>
            </a:r>
            <a:r>
              <a:rPr lang="nb-NO" altLang="nb-NO" sz="2400" dirty="0" smtClean="0">
                <a:solidFill>
                  <a:schemeClr val="accent1">
                    <a:lumMod val="50000"/>
                  </a:schemeClr>
                </a:solidFill>
                <a:latin typeface="Calibri" pitchFamily="34" charset="0"/>
                <a:ea typeface="MS PGothic" pitchFamily="34" charset="-128"/>
              </a:rPr>
              <a:t>har behov for tilpassede omgivelser</a:t>
            </a:r>
            <a:endParaRPr lang="nb-NO" altLang="nb-NO" sz="2400" dirty="0">
              <a:solidFill>
                <a:schemeClr val="accent1">
                  <a:lumMod val="50000"/>
                </a:schemeClr>
              </a:solidFill>
              <a:latin typeface="Calibri" pitchFamily="34" charset="0"/>
              <a:ea typeface="MS PGothic" pitchFamily="34" charset="-128"/>
            </a:endParaRPr>
          </a:p>
        </p:txBody>
      </p:sp>
      <p:sp>
        <p:nvSpPr>
          <p:cNvPr id="3" name="Rettvinklet trekant 2"/>
          <p:cNvSpPr/>
          <p:nvPr/>
        </p:nvSpPr>
        <p:spPr>
          <a:xfrm rot="5400000">
            <a:off x="-738866" y="738866"/>
            <a:ext cx="2733226" cy="1255494"/>
          </a:xfrm>
          <a:prstGeom prst="rtTriangl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4" name="TekstSylinder 3"/>
          <p:cNvSpPr txBox="1"/>
          <p:nvPr/>
        </p:nvSpPr>
        <p:spPr>
          <a:xfrm>
            <a:off x="174986" y="179512"/>
            <a:ext cx="301686" cy="369332"/>
          </a:xfrm>
          <a:prstGeom prst="rect">
            <a:avLst/>
          </a:prstGeom>
          <a:noFill/>
        </p:spPr>
        <p:txBody>
          <a:bodyPr wrap="none" rtlCol="0">
            <a:spAutoFit/>
          </a:bodyPr>
          <a:lstStyle/>
          <a:p>
            <a:r>
              <a:rPr lang="nb-NO" dirty="0">
                <a:solidFill>
                  <a:schemeClr val="bg1"/>
                </a:solidFill>
              </a:rPr>
              <a:t>2</a:t>
            </a:r>
          </a:p>
        </p:txBody>
      </p:sp>
      <p:sp>
        <p:nvSpPr>
          <p:cNvPr id="5" name="TekstSylinder 4"/>
          <p:cNvSpPr txBox="1"/>
          <p:nvPr/>
        </p:nvSpPr>
        <p:spPr>
          <a:xfrm>
            <a:off x="476671" y="1003538"/>
            <a:ext cx="6381329" cy="400110"/>
          </a:xfrm>
          <a:prstGeom prst="rect">
            <a:avLst/>
          </a:prstGeom>
          <a:solidFill>
            <a:srgbClr val="92D050"/>
          </a:solidFill>
        </p:spPr>
        <p:txBody>
          <a:bodyPr wrap="square" rtlCol="0">
            <a:spAutoFit/>
          </a:bodyPr>
          <a:lstStyle/>
          <a:p>
            <a:r>
              <a:rPr lang="nb-NO" altLang="nb-NO" sz="2000" dirty="0" smtClean="0">
                <a:solidFill>
                  <a:schemeClr val="bg1"/>
                </a:solidFill>
                <a:latin typeface="Calibri" pitchFamily="34" charset="0"/>
                <a:ea typeface="MS PGothic" pitchFamily="34" charset="-128"/>
              </a:rPr>
              <a:t>Syn og belysning</a:t>
            </a:r>
            <a:endParaRPr lang="nb-NO" altLang="nb-NO" sz="2000" dirty="0">
              <a:solidFill>
                <a:schemeClr val="bg1"/>
              </a:solidFill>
              <a:latin typeface="Calibri" pitchFamily="34" charset="0"/>
              <a:ea typeface="MS PGothic" pitchFamily="34" charset="-128"/>
            </a:endParaRPr>
          </a:p>
        </p:txBody>
      </p:sp>
      <p:sp>
        <p:nvSpPr>
          <p:cNvPr id="6" name="TekstSylinder 5"/>
          <p:cNvSpPr txBox="1"/>
          <p:nvPr/>
        </p:nvSpPr>
        <p:spPr>
          <a:xfrm>
            <a:off x="692696" y="2051720"/>
            <a:ext cx="5400600" cy="1477328"/>
          </a:xfrm>
          <a:prstGeom prst="rect">
            <a:avLst/>
          </a:prstGeom>
          <a:noFill/>
        </p:spPr>
        <p:txBody>
          <a:bodyPr wrap="square" rtlCol="0">
            <a:spAutoFit/>
          </a:bodyPr>
          <a:lstStyle/>
          <a:p>
            <a:pPr defTabSz="922338">
              <a:spcBef>
                <a:spcPts val="600"/>
              </a:spcBef>
              <a:buClr>
                <a:srgbClr val="0066CC"/>
              </a:buClr>
              <a:defRPr/>
            </a:pPr>
            <a:r>
              <a:rPr lang="nb-NO" altLang="nb-NO" kern="0" dirty="0" smtClean="0">
                <a:latin typeface="Calibri" pitchFamily="34" charset="0"/>
              </a:rPr>
              <a:t>Det er koselig med dempet belysning, og mange ønsker å senke lyset når det er kveld eller natt. Det kan være nyttig for å bidra til å opprettholde en naturlig døgnrytme og å skille mellom dag og natt, men disse tiltakene må sees i sammenheng med beboernes syn. </a:t>
            </a:r>
            <a:endParaRPr lang="nb-NO" dirty="0"/>
          </a:p>
        </p:txBody>
      </p:sp>
      <p:pic>
        <p:nvPicPr>
          <p:cNvPr id="11"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12976" y="3851895"/>
            <a:ext cx="3509950" cy="23762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TekstSylinder 11"/>
          <p:cNvSpPr txBox="1"/>
          <p:nvPr/>
        </p:nvSpPr>
        <p:spPr>
          <a:xfrm>
            <a:off x="692697" y="3635896"/>
            <a:ext cx="3233764" cy="2893100"/>
          </a:xfrm>
          <a:prstGeom prst="rect">
            <a:avLst/>
          </a:prstGeom>
          <a:noFill/>
        </p:spPr>
        <p:txBody>
          <a:bodyPr wrap="square" rtlCol="0">
            <a:spAutoFit/>
          </a:bodyPr>
          <a:lstStyle/>
          <a:p>
            <a:pPr defTabSz="922338">
              <a:spcBef>
                <a:spcPts val="600"/>
              </a:spcBef>
              <a:buClr>
                <a:srgbClr val="0066CC"/>
              </a:buClr>
              <a:defRPr/>
            </a:pPr>
            <a:r>
              <a:rPr lang="nb-NO" altLang="nb-NO" kern="0" dirty="0">
                <a:latin typeface="Calibri" pitchFamily="34" charset="0"/>
              </a:rPr>
              <a:t>Følgende sjekkliste kan være nyttig:</a:t>
            </a:r>
          </a:p>
          <a:p>
            <a:pPr marL="285750" indent="-285750" defTabSz="922338">
              <a:spcBef>
                <a:spcPts val="600"/>
              </a:spcBef>
              <a:buFont typeface="Arial" panose="020B0604020202020204" pitchFamily="34" charset="0"/>
              <a:buChar char="•"/>
              <a:defRPr/>
            </a:pPr>
            <a:r>
              <a:rPr lang="nb-NO" altLang="nb-NO" kern="0" dirty="0"/>
              <a:t>Sjekk syn og behov for briller</a:t>
            </a:r>
          </a:p>
          <a:p>
            <a:pPr marL="285750" indent="-285750" defTabSz="922338">
              <a:spcBef>
                <a:spcPts val="600"/>
              </a:spcBef>
              <a:buFont typeface="Arial" panose="020B0604020202020204" pitchFamily="34" charset="0"/>
              <a:buChar char="•"/>
              <a:defRPr/>
            </a:pPr>
            <a:r>
              <a:rPr lang="nb-NO" altLang="nb-NO" kern="0" dirty="0"/>
              <a:t>Bruk sterkere lyskilder der nødvendig</a:t>
            </a:r>
          </a:p>
          <a:p>
            <a:pPr marL="285750" indent="-285750" defTabSz="922338">
              <a:spcBef>
                <a:spcPts val="600"/>
              </a:spcBef>
              <a:buFont typeface="Arial" panose="020B0604020202020204" pitchFamily="34" charset="0"/>
              <a:buChar char="•"/>
              <a:defRPr/>
            </a:pPr>
            <a:r>
              <a:rPr lang="nb-NO" altLang="nb-NO" kern="0" dirty="0"/>
              <a:t>Godt lys på badet og ved sengen</a:t>
            </a:r>
          </a:p>
          <a:p>
            <a:pPr marL="285750" indent="-285750" defTabSz="922338">
              <a:spcBef>
                <a:spcPts val="600"/>
              </a:spcBef>
              <a:buFont typeface="Arial" panose="020B0604020202020204" pitchFamily="34" charset="0"/>
              <a:buChar char="•"/>
              <a:defRPr/>
            </a:pPr>
            <a:r>
              <a:rPr lang="nb-NO" altLang="nb-NO" kern="0" dirty="0"/>
              <a:t>Unngå blanke gulv, bordflater etc</a:t>
            </a:r>
            <a:r>
              <a:rPr lang="nb-NO" altLang="nb-NO" kern="0" dirty="0" smtClean="0"/>
              <a:t>.</a:t>
            </a:r>
            <a:endParaRPr lang="nb-NO" dirty="0"/>
          </a:p>
        </p:txBody>
      </p:sp>
      <p:sp>
        <p:nvSpPr>
          <p:cNvPr id="13" name="TekstSylinder 12"/>
          <p:cNvSpPr txBox="1"/>
          <p:nvPr/>
        </p:nvSpPr>
        <p:spPr>
          <a:xfrm>
            <a:off x="692697" y="6444208"/>
            <a:ext cx="4479111" cy="723275"/>
          </a:xfrm>
          <a:prstGeom prst="rect">
            <a:avLst/>
          </a:prstGeom>
          <a:noFill/>
        </p:spPr>
        <p:txBody>
          <a:bodyPr wrap="none" rtlCol="0">
            <a:spAutoFit/>
          </a:bodyPr>
          <a:lstStyle/>
          <a:p>
            <a:pPr marL="285750" indent="-285750" defTabSz="922338">
              <a:spcBef>
                <a:spcPts val="600"/>
              </a:spcBef>
              <a:buFont typeface="Arial" panose="020B0604020202020204" pitchFamily="34" charset="0"/>
              <a:buChar char="•"/>
              <a:defRPr/>
            </a:pPr>
            <a:r>
              <a:rPr lang="nb-NO" altLang="nb-NO" kern="0" dirty="0"/>
              <a:t>Unngå reflekser og blending fra lamper</a:t>
            </a:r>
          </a:p>
          <a:p>
            <a:pPr marL="285750" indent="-285750" defTabSz="922338">
              <a:spcBef>
                <a:spcPts val="600"/>
              </a:spcBef>
              <a:buFont typeface="Arial" panose="020B0604020202020204" pitchFamily="34" charset="0"/>
              <a:buChar char="•"/>
              <a:defRPr/>
            </a:pPr>
            <a:r>
              <a:rPr lang="nb-NO" altLang="nb-NO" kern="0" dirty="0"/>
              <a:t>Slipp dagslyset inn i så stor grad som </a:t>
            </a:r>
            <a:r>
              <a:rPr lang="nb-NO" altLang="nb-NO" kern="0" dirty="0" smtClean="0"/>
              <a:t>mulig</a:t>
            </a:r>
            <a:endParaRPr lang="nb-NO" altLang="nb-NO" kern="0" dirty="0"/>
          </a:p>
        </p:txBody>
      </p:sp>
    </p:spTree>
    <p:extLst>
      <p:ext uri="{BB962C8B-B14F-4D97-AF65-F5344CB8AC3E}">
        <p14:creationId xmlns:p14="http://schemas.microsoft.com/office/powerpoint/2010/main" val="409370209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Sylinder 1"/>
          <p:cNvSpPr txBox="1"/>
          <p:nvPr/>
        </p:nvSpPr>
        <p:spPr>
          <a:xfrm>
            <a:off x="994920" y="264059"/>
            <a:ext cx="5863080" cy="461665"/>
          </a:xfrm>
          <a:prstGeom prst="rect">
            <a:avLst/>
          </a:prstGeom>
          <a:noFill/>
        </p:spPr>
        <p:txBody>
          <a:bodyPr wrap="none" rtlCol="0">
            <a:spAutoFit/>
          </a:bodyPr>
          <a:lstStyle/>
          <a:p>
            <a:pPr defTabSz="922338">
              <a:spcBef>
                <a:spcPts val="600"/>
              </a:spcBef>
              <a:buClr>
                <a:schemeClr val="accent1">
                  <a:lumMod val="50000"/>
                </a:schemeClr>
              </a:buClr>
              <a:defRPr/>
            </a:pPr>
            <a:r>
              <a:rPr lang="nb-NO" altLang="nb-NO" sz="2400" dirty="0">
                <a:solidFill>
                  <a:schemeClr val="accent1">
                    <a:lumMod val="50000"/>
                  </a:schemeClr>
                </a:solidFill>
                <a:latin typeface="Calibri" pitchFamily="34" charset="0"/>
                <a:ea typeface="MS PGothic" pitchFamily="34" charset="-128"/>
              </a:rPr>
              <a:t>Demente </a:t>
            </a:r>
            <a:r>
              <a:rPr lang="nb-NO" altLang="nb-NO" sz="2400" dirty="0" smtClean="0">
                <a:solidFill>
                  <a:schemeClr val="accent1">
                    <a:lumMod val="50000"/>
                  </a:schemeClr>
                </a:solidFill>
                <a:latin typeface="Calibri" pitchFamily="34" charset="0"/>
                <a:ea typeface="MS PGothic" pitchFamily="34" charset="-128"/>
              </a:rPr>
              <a:t>har behov for tilpassede omgivelser</a:t>
            </a:r>
            <a:endParaRPr lang="nb-NO" altLang="nb-NO" sz="2400" dirty="0">
              <a:solidFill>
                <a:schemeClr val="accent1">
                  <a:lumMod val="50000"/>
                </a:schemeClr>
              </a:solidFill>
              <a:latin typeface="Calibri" pitchFamily="34" charset="0"/>
              <a:ea typeface="MS PGothic" pitchFamily="34" charset="-128"/>
            </a:endParaRPr>
          </a:p>
        </p:txBody>
      </p:sp>
      <p:sp>
        <p:nvSpPr>
          <p:cNvPr id="3" name="Rettvinklet trekant 2"/>
          <p:cNvSpPr/>
          <p:nvPr/>
        </p:nvSpPr>
        <p:spPr>
          <a:xfrm rot="5400000">
            <a:off x="-738866" y="738866"/>
            <a:ext cx="2733226" cy="1255494"/>
          </a:xfrm>
          <a:prstGeom prst="rtTriangl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4" name="TekstSylinder 3"/>
          <p:cNvSpPr txBox="1"/>
          <p:nvPr/>
        </p:nvSpPr>
        <p:spPr>
          <a:xfrm>
            <a:off x="174986" y="179512"/>
            <a:ext cx="301686" cy="369332"/>
          </a:xfrm>
          <a:prstGeom prst="rect">
            <a:avLst/>
          </a:prstGeom>
          <a:noFill/>
        </p:spPr>
        <p:txBody>
          <a:bodyPr wrap="none" rtlCol="0">
            <a:spAutoFit/>
          </a:bodyPr>
          <a:lstStyle/>
          <a:p>
            <a:r>
              <a:rPr lang="nb-NO" dirty="0">
                <a:solidFill>
                  <a:schemeClr val="bg1"/>
                </a:solidFill>
              </a:rPr>
              <a:t>2</a:t>
            </a:r>
          </a:p>
        </p:txBody>
      </p:sp>
      <p:sp>
        <p:nvSpPr>
          <p:cNvPr id="5" name="TekstSylinder 4"/>
          <p:cNvSpPr txBox="1"/>
          <p:nvPr/>
        </p:nvSpPr>
        <p:spPr>
          <a:xfrm>
            <a:off x="476671" y="1003538"/>
            <a:ext cx="6381329" cy="400110"/>
          </a:xfrm>
          <a:prstGeom prst="rect">
            <a:avLst/>
          </a:prstGeom>
          <a:solidFill>
            <a:srgbClr val="92D050"/>
          </a:solidFill>
        </p:spPr>
        <p:txBody>
          <a:bodyPr wrap="square" rtlCol="0">
            <a:spAutoFit/>
          </a:bodyPr>
          <a:lstStyle/>
          <a:p>
            <a:r>
              <a:rPr lang="nb-NO" altLang="nb-NO" sz="2000" dirty="0" smtClean="0">
                <a:solidFill>
                  <a:schemeClr val="bg1"/>
                </a:solidFill>
                <a:latin typeface="Calibri" pitchFamily="34" charset="0"/>
                <a:ea typeface="MS PGothic" pitchFamily="34" charset="-128"/>
              </a:rPr>
              <a:t>Hørsel og støy</a:t>
            </a:r>
            <a:endParaRPr lang="nb-NO" altLang="nb-NO" sz="2000" dirty="0">
              <a:solidFill>
                <a:schemeClr val="bg1"/>
              </a:solidFill>
              <a:latin typeface="Calibri" pitchFamily="34" charset="0"/>
              <a:ea typeface="MS PGothic" pitchFamily="34" charset="-128"/>
            </a:endParaRPr>
          </a:p>
        </p:txBody>
      </p:sp>
      <p:sp>
        <p:nvSpPr>
          <p:cNvPr id="6" name="TekstSylinder 5"/>
          <p:cNvSpPr txBox="1"/>
          <p:nvPr/>
        </p:nvSpPr>
        <p:spPr>
          <a:xfrm>
            <a:off x="692696" y="4753184"/>
            <a:ext cx="5688632" cy="2970044"/>
          </a:xfrm>
          <a:prstGeom prst="rect">
            <a:avLst/>
          </a:prstGeom>
          <a:noFill/>
        </p:spPr>
        <p:txBody>
          <a:bodyPr wrap="square" rtlCol="0">
            <a:spAutoFit/>
          </a:bodyPr>
          <a:lstStyle/>
          <a:p>
            <a:pPr defTabSz="922338">
              <a:spcBef>
                <a:spcPts val="600"/>
              </a:spcBef>
              <a:buClr>
                <a:srgbClr val="0066CC"/>
              </a:buClr>
              <a:defRPr/>
            </a:pPr>
            <a:r>
              <a:rPr lang="nb-NO" altLang="nb-NO" kern="0" dirty="0" smtClean="0">
                <a:latin typeface="Calibri" pitchFamily="34" charset="0"/>
              </a:rPr>
              <a:t>I forhold til hørsel så er det viktig å tenke på:</a:t>
            </a:r>
          </a:p>
          <a:p>
            <a:pPr marL="285750" indent="-285750" defTabSz="922338">
              <a:spcBef>
                <a:spcPts val="600"/>
              </a:spcBef>
              <a:buFont typeface="Arial" panose="020B0604020202020204" pitchFamily="34" charset="0"/>
              <a:buChar char="•"/>
              <a:defRPr/>
            </a:pPr>
            <a:r>
              <a:rPr lang="nb-NO" altLang="nb-NO" kern="0" dirty="0" smtClean="0">
                <a:latin typeface="Calibri" pitchFamily="34" charset="0"/>
              </a:rPr>
              <a:t>Sjekke hørselen </a:t>
            </a:r>
            <a:r>
              <a:rPr lang="nb-NO" altLang="nb-NO" kern="0" dirty="0">
                <a:latin typeface="Calibri" pitchFamily="34" charset="0"/>
              </a:rPr>
              <a:t>og behov for høreapparat</a:t>
            </a:r>
          </a:p>
          <a:p>
            <a:pPr marL="285750" indent="-285750" defTabSz="922338">
              <a:spcBef>
                <a:spcPts val="600"/>
              </a:spcBef>
              <a:buFont typeface="Arial" panose="020B0604020202020204" pitchFamily="34" charset="0"/>
              <a:buChar char="•"/>
              <a:defRPr/>
            </a:pPr>
            <a:r>
              <a:rPr lang="nb-NO" altLang="nb-NO" kern="0" dirty="0">
                <a:latin typeface="Calibri" pitchFamily="34" charset="0"/>
              </a:rPr>
              <a:t>Ha et bevisst forhold til bruk av </a:t>
            </a:r>
            <a:r>
              <a:rPr lang="nb-NO" altLang="nb-NO" kern="0" dirty="0" smtClean="0">
                <a:latin typeface="Calibri" pitchFamily="34" charset="0"/>
              </a:rPr>
              <a:t>musikk (hvor mye og hvilken type)</a:t>
            </a:r>
          </a:p>
          <a:p>
            <a:pPr marL="285750" indent="-285750" defTabSz="922338">
              <a:spcBef>
                <a:spcPts val="600"/>
              </a:spcBef>
              <a:buFont typeface="Arial" panose="020B0604020202020204" pitchFamily="34" charset="0"/>
              <a:buChar char="•"/>
              <a:defRPr/>
            </a:pPr>
            <a:r>
              <a:rPr lang="nb-NO" altLang="nb-NO" kern="0" dirty="0" smtClean="0">
                <a:latin typeface="Calibri" pitchFamily="34" charset="0"/>
              </a:rPr>
              <a:t>Begrense støy som lyd fra maskiner (f.eks. oppvaskmaskiner),  tv, radio o.l. (ikke </a:t>
            </a:r>
            <a:r>
              <a:rPr lang="nb-NO" altLang="nb-NO" kern="0" dirty="0">
                <a:latin typeface="Calibri" pitchFamily="34" charset="0"/>
              </a:rPr>
              <a:t>overstimulere…)</a:t>
            </a:r>
          </a:p>
          <a:p>
            <a:pPr marL="285750" indent="-285750" defTabSz="922338">
              <a:spcBef>
                <a:spcPts val="600"/>
              </a:spcBef>
              <a:buFont typeface="Arial" panose="020B0604020202020204" pitchFamily="34" charset="0"/>
              <a:buChar char="•"/>
              <a:defRPr/>
            </a:pPr>
            <a:r>
              <a:rPr lang="nb-NO" altLang="nb-NO" kern="0" dirty="0" smtClean="0">
                <a:latin typeface="Calibri" pitchFamily="34" charset="0"/>
              </a:rPr>
              <a:t>Begrense romklang</a:t>
            </a:r>
            <a:endParaRPr lang="nb-NO" altLang="nb-NO" kern="0" dirty="0">
              <a:latin typeface="Calibri" pitchFamily="34" charset="0"/>
            </a:endParaRPr>
          </a:p>
          <a:p>
            <a:pPr marL="285750" indent="-285750" defTabSz="922338">
              <a:spcBef>
                <a:spcPts val="600"/>
              </a:spcBef>
              <a:buFont typeface="Arial" panose="020B0604020202020204" pitchFamily="34" charset="0"/>
              <a:buChar char="•"/>
              <a:defRPr/>
            </a:pPr>
            <a:r>
              <a:rPr lang="nb-NO" altLang="nb-NO" kern="0" dirty="0" smtClean="0">
                <a:latin typeface="Calibri" pitchFamily="34" charset="0"/>
              </a:rPr>
              <a:t>Tilrettelegge </a:t>
            </a:r>
            <a:r>
              <a:rPr lang="nb-NO" altLang="nb-NO" kern="0" dirty="0">
                <a:latin typeface="Calibri" pitchFamily="34" charset="0"/>
              </a:rPr>
              <a:t>rom/avdelinger for verbalt </a:t>
            </a:r>
            <a:r>
              <a:rPr lang="nb-NO" altLang="nb-NO" kern="0" dirty="0" smtClean="0">
                <a:latin typeface="Calibri" pitchFamily="34" charset="0"/>
              </a:rPr>
              <a:t>utagerende</a:t>
            </a:r>
            <a:endParaRPr lang="nb-NO" altLang="nb-NO" kern="0" dirty="0">
              <a:latin typeface="Calibri" pitchFamily="34" charset="0"/>
            </a:endParaRPr>
          </a:p>
          <a:p>
            <a:pPr marL="285750" indent="-285750">
              <a:buFont typeface="Arial" panose="020B0604020202020204" pitchFamily="34" charset="0"/>
              <a:buChar char="•"/>
            </a:pPr>
            <a:endParaRPr lang="nb-NO" dirty="0"/>
          </a:p>
        </p:txBody>
      </p:sp>
      <p:pic>
        <p:nvPicPr>
          <p:cNvPr id="8"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17032" y="1691680"/>
            <a:ext cx="2520280" cy="16745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TekstSylinder 8"/>
          <p:cNvSpPr txBox="1"/>
          <p:nvPr/>
        </p:nvSpPr>
        <p:spPr>
          <a:xfrm>
            <a:off x="627747" y="1979712"/>
            <a:ext cx="3449325" cy="1477328"/>
          </a:xfrm>
          <a:prstGeom prst="rect">
            <a:avLst/>
          </a:prstGeom>
          <a:noFill/>
        </p:spPr>
        <p:txBody>
          <a:bodyPr wrap="square" rtlCol="0">
            <a:spAutoFit/>
          </a:bodyPr>
          <a:lstStyle/>
          <a:p>
            <a:pPr defTabSz="922338">
              <a:spcBef>
                <a:spcPts val="600"/>
              </a:spcBef>
              <a:buClr>
                <a:srgbClr val="0066CC"/>
              </a:buClr>
              <a:defRPr/>
            </a:pPr>
            <a:r>
              <a:rPr lang="nb-NO" altLang="nb-NO" kern="0" dirty="0">
                <a:latin typeface="Calibri" panose="020F0502020204030204" pitchFamily="34" charset="0"/>
              </a:rPr>
              <a:t>Hørselen er en av våre viktigste sanser, og gjennom denne kan man av og til nå frem til demente som man ellers ikke får kontakt med. </a:t>
            </a:r>
            <a:endParaRPr lang="nb-NO" dirty="0"/>
          </a:p>
        </p:txBody>
      </p:sp>
      <p:sp>
        <p:nvSpPr>
          <p:cNvPr id="10" name="TekstSylinder 9"/>
          <p:cNvSpPr txBox="1"/>
          <p:nvPr/>
        </p:nvSpPr>
        <p:spPr>
          <a:xfrm>
            <a:off x="620688" y="3480847"/>
            <a:ext cx="5904656" cy="1200329"/>
          </a:xfrm>
          <a:prstGeom prst="rect">
            <a:avLst/>
          </a:prstGeom>
          <a:noFill/>
        </p:spPr>
        <p:txBody>
          <a:bodyPr wrap="square" rtlCol="0">
            <a:spAutoFit/>
          </a:bodyPr>
          <a:lstStyle/>
          <a:p>
            <a:pPr defTabSz="922338">
              <a:spcBef>
                <a:spcPts val="600"/>
              </a:spcBef>
              <a:buClr>
                <a:srgbClr val="0066CC"/>
              </a:buClr>
              <a:defRPr/>
            </a:pPr>
            <a:r>
              <a:rPr lang="nb-NO" altLang="nb-NO" kern="0" dirty="0">
                <a:latin typeface="Calibri" panose="020F0502020204030204" pitchFamily="34" charset="0"/>
              </a:rPr>
              <a:t>Musikk er et fantastisk kommunikasjonsverktøy, og vi ser stadig at musikken vekker følelser og bringer frem minner hos beboerne. Musikk er også engasjerende og skaper bevegelse</a:t>
            </a:r>
            <a:r>
              <a:rPr lang="nb-NO" altLang="nb-NO" kern="0" dirty="0" smtClean="0">
                <a:latin typeface="Calibri" panose="020F0502020204030204" pitchFamily="34" charset="0"/>
              </a:rPr>
              <a:t>.</a:t>
            </a:r>
            <a:endParaRPr lang="nb-NO" dirty="0"/>
          </a:p>
        </p:txBody>
      </p:sp>
    </p:spTree>
    <p:extLst>
      <p:ext uri="{BB962C8B-B14F-4D97-AF65-F5344CB8AC3E}">
        <p14:creationId xmlns:p14="http://schemas.microsoft.com/office/powerpoint/2010/main" val="193694663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Sylinder 1"/>
          <p:cNvSpPr txBox="1"/>
          <p:nvPr/>
        </p:nvSpPr>
        <p:spPr>
          <a:xfrm>
            <a:off x="994920" y="264059"/>
            <a:ext cx="5863080" cy="461665"/>
          </a:xfrm>
          <a:prstGeom prst="rect">
            <a:avLst/>
          </a:prstGeom>
          <a:noFill/>
        </p:spPr>
        <p:txBody>
          <a:bodyPr wrap="none" rtlCol="0">
            <a:spAutoFit/>
          </a:bodyPr>
          <a:lstStyle/>
          <a:p>
            <a:pPr defTabSz="922338">
              <a:spcBef>
                <a:spcPts val="600"/>
              </a:spcBef>
              <a:buClr>
                <a:schemeClr val="accent1">
                  <a:lumMod val="50000"/>
                </a:schemeClr>
              </a:buClr>
              <a:defRPr/>
            </a:pPr>
            <a:r>
              <a:rPr lang="nb-NO" altLang="nb-NO" sz="2400" dirty="0">
                <a:solidFill>
                  <a:schemeClr val="accent1">
                    <a:lumMod val="50000"/>
                  </a:schemeClr>
                </a:solidFill>
                <a:latin typeface="Calibri" pitchFamily="34" charset="0"/>
                <a:ea typeface="MS PGothic" pitchFamily="34" charset="-128"/>
              </a:rPr>
              <a:t>Demente </a:t>
            </a:r>
            <a:r>
              <a:rPr lang="nb-NO" altLang="nb-NO" sz="2400" dirty="0" smtClean="0">
                <a:solidFill>
                  <a:schemeClr val="accent1">
                    <a:lumMod val="50000"/>
                  </a:schemeClr>
                </a:solidFill>
                <a:latin typeface="Calibri" pitchFamily="34" charset="0"/>
                <a:ea typeface="MS PGothic" pitchFamily="34" charset="-128"/>
              </a:rPr>
              <a:t>har behov for tilpassede omgivelser</a:t>
            </a:r>
            <a:endParaRPr lang="nb-NO" altLang="nb-NO" sz="2400" dirty="0">
              <a:solidFill>
                <a:schemeClr val="accent1">
                  <a:lumMod val="50000"/>
                </a:schemeClr>
              </a:solidFill>
              <a:latin typeface="Calibri" pitchFamily="34" charset="0"/>
              <a:ea typeface="MS PGothic" pitchFamily="34" charset="-128"/>
            </a:endParaRPr>
          </a:p>
        </p:txBody>
      </p:sp>
      <p:sp>
        <p:nvSpPr>
          <p:cNvPr id="3" name="Rettvinklet trekant 2"/>
          <p:cNvSpPr/>
          <p:nvPr/>
        </p:nvSpPr>
        <p:spPr>
          <a:xfrm rot="5400000">
            <a:off x="-738866" y="738866"/>
            <a:ext cx="2733226" cy="1255494"/>
          </a:xfrm>
          <a:prstGeom prst="rtTriangl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4" name="TekstSylinder 3"/>
          <p:cNvSpPr txBox="1"/>
          <p:nvPr/>
        </p:nvSpPr>
        <p:spPr>
          <a:xfrm>
            <a:off x="174986" y="179512"/>
            <a:ext cx="301686" cy="369332"/>
          </a:xfrm>
          <a:prstGeom prst="rect">
            <a:avLst/>
          </a:prstGeom>
          <a:noFill/>
        </p:spPr>
        <p:txBody>
          <a:bodyPr wrap="none" rtlCol="0">
            <a:spAutoFit/>
          </a:bodyPr>
          <a:lstStyle/>
          <a:p>
            <a:r>
              <a:rPr lang="nb-NO" dirty="0">
                <a:solidFill>
                  <a:schemeClr val="bg1"/>
                </a:solidFill>
              </a:rPr>
              <a:t>2</a:t>
            </a:r>
          </a:p>
        </p:txBody>
      </p:sp>
      <p:sp>
        <p:nvSpPr>
          <p:cNvPr id="5" name="TekstSylinder 4"/>
          <p:cNvSpPr txBox="1"/>
          <p:nvPr/>
        </p:nvSpPr>
        <p:spPr>
          <a:xfrm>
            <a:off x="476671" y="1003538"/>
            <a:ext cx="6381329" cy="400110"/>
          </a:xfrm>
          <a:prstGeom prst="rect">
            <a:avLst/>
          </a:prstGeom>
          <a:solidFill>
            <a:srgbClr val="92D050"/>
          </a:solidFill>
        </p:spPr>
        <p:txBody>
          <a:bodyPr wrap="square" rtlCol="0">
            <a:spAutoFit/>
          </a:bodyPr>
          <a:lstStyle/>
          <a:p>
            <a:r>
              <a:rPr lang="nb-NO" altLang="nb-NO" sz="2000" dirty="0" smtClean="0">
                <a:solidFill>
                  <a:schemeClr val="bg1"/>
                </a:solidFill>
                <a:latin typeface="Calibri" pitchFamily="34" charset="0"/>
                <a:ea typeface="MS PGothic" pitchFamily="34" charset="-128"/>
              </a:rPr>
              <a:t>Trygghet og sikkerhet</a:t>
            </a:r>
            <a:endParaRPr lang="nb-NO" altLang="nb-NO" sz="2000" dirty="0">
              <a:solidFill>
                <a:schemeClr val="bg1"/>
              </a:solidFill>
              <a:latin typeface="Calibri" pitchFamily="34" charset="0"/>
              <a:ea typeface="MS PGothic" pitchFamily="34" charset="-128"/>
            </a:endParaRPr>
          </a:p>
        </p:txBody>
      </p:sp>
      <p:sp>
        <p:nvSpPr>
          <p:cNvPr id="6" name="TekstSylinder 5"/>
          <p:cNvSpPr txBox="1"/>
          <p:nvPr/>
        </p:nvSpPr>
        <p:spPr>
          <a:xfrm>
            <a:off x="692696" y="1979712"/>
            <a:ext cx="5400600" cy="6201698"/>
          </a:xfrm>
          <a:prstGeom prst="rect">
            <a:avLst/>
          </a:prstGeom>
          <a:noFill/>
        </p:spPr>
        <p:txBody>
          <a:bodyPr wrap="square" rtlCol="0">
            <a:spAutoFit/>
          </a:bodyPr>
          <a:lstStyle/>
          <a:p>
            <a:pPr defTabSz="922338">
              <a:spcBef>
                <a:spcPts val="600"/>
              </a:spcBef>
              <a:buClr>
                <a:srgbClr val="0066CC"/>
              </a:buClr>
              <a:defRPr/>
            </a:pPr>
            <a:r>
              <a:rPr lang="nb-NO" altLang="nb-NO" kern="0" dirty="0" smtClean="0">
                <a:latin typeface="Calibri" panose="020F0502020204030204" pitchFamily="34" charset="0"/>
              </a:rPr>
              <a:t>Det finnes mange tekniske hjelpemidler som kan gjøre hverdagen enklere for beboere og/eller personalet. Vi mener at det er viktig å være </a:t>
            </a:r>
            <a:r>
              <a:rPr lang="nb-NO" altLang="nb-NO" kern="0" dirty="0" err="1" smtClean="0">
                <a:latin typeface="Calibri" panose="020F0502020204030204" pitchFamily="34" charset="0"/>
              </a:rPr>
              <a:t>fremoverlent</a:t>
            </a:r>
            <a:r>
              <a:rPr lang="nb-NO" altLang="nb-NO" kern="0" dirty="0" smtClean="0">
                <a:latin typeface="Calibri" panose="020F0502020204030204" pitchFamily="34" charset="0"/>
              </a:rPr>
              <a:t> på dette området, men samtidig være klar over at teknologi ikke kan erstatte mennesker og behov for kontakt og nærhet. </a:t>
            </a:r>
          </a:p>
          <a:p>
            <a:pPr defTabSz="922338">
              <a:spcBef>
                <a:spcPts val="600"/>
              </a:spcBef>
              <a:buClr>
                <a:srgbClr val="0066CC"/>
              </a:buClr>
              <a:defRPr/>
            </a:pPr>
            <a:endParaRPr lang="nb-NO" altLang="nb-NO" kern="0" dirty="0">
              <a:latin typeface="Calibri" panose="020F0502020204030204" pitchFamily="34" charset="0"/>
            </a:endParaRPr>
          </a:p>
          <a:p>
            <a:pPr defTabSz="922338">
              <a:spcBef>
                <a:spcPts val="600"/>
              </a:spcBef>
              <a:buClr>
                <a:srgbClr val="0066CC"/>
              </a:buClr>
              <a:defRPr/>
            </a:pPr>
            <a:r>
              <a:rPr lang="nb-NO" altLang="nb-NO" kern="0" dirty="0" smtClean="0">
                <a:latin typeface="Calibri" panose="020F0502020204030204" pitchFamily="34" charset="0"/>
              </a:rPr>
              <a:t>Produkter og teknologi som vi synes er interessant i denne sammenheng er blant annet:</a:t>
            </a:r>
          </a:p>
          <a:p>
            <a:pPr marL="285750" indent="-285750" defTabSz="922338">
              <a:spcBef>
                <a:spcPts val="600"/>
              </a:spcBef>
              <a:buClr>
                <a:schemeClr val="tx1"/>
              </a:buClr>
              <a:buFont typeface="Arial" panose="020B0604020202020204" pitchFamily="34" charset="0"/>
              <a:buChar char="•"/>
              <a:defRPr/>
            </a:pPr>
            <a:r>
              <a:rPr lang="nb-NO" altLang="nb-NO" kern="0" dirty="0" smtClean="0">
                <a:latin typeface="Calibri" panose="020F0502020204030204" pitchFamily="34" charset="0"/>
              </a:rPr>
              <a:t>Alarm </a:t>
            </a:r>
            <a:r>
              <a:rPr lang="nb-NO" altLang="nb-NO" kern="0" dirty="0">
                <a:latin typeface="Calibri" pitchFamily="34" charset="0"/>
              </a:rPr>
              <a:t>og varsling på dør, seng </a:t>
            </a:r>
            <a:r>
              <a:rPr lang="nb-NO" altLang="nb-NO" kern="0" dirty="0" smtClean="0">
                <a:latin typeface="Calibri" pitchFamily="34" charset="0"/>
              </a:rPr>
              <a:t>m.m.</a:t>
            </a:r>
          </a:p>
          <a:p>
            <a:pPr marL="285750" indent="-285750" defTabSz="922338">
              <a:spcBef>
                <a:spcPts val="600"/>
              </a:spcBef>
              <a:buClr>
                <a:schemeClr val="tx1"/>
              </a:buClr>
              <a:buFont typeface="Arial" panose="020B0604020202020204" pitchFamily="34" charset="0"/>
              <a:buChar char="•"/>
              <a:defRPr/>
            </a:pPr>
            <a:r>
              <a:rPr lang="nb-NO" altLang="nb-NO" kern="0" dirty="0" smtClean="0">
                <a:latin typeface="Calibri" pitchFamily="34" charset="0"/>
              </a:rPr>
              <a:t>Bevegelighetssensorer</a:t>
            </a:r>
            <a:endParaRPr lang="nb-NO" altLang="nb-NO" kern="0" dirty="0">
              <a:latin typeface="Calibri" pitchFamily="34" charset="0"/>
            </a:endParaRPr>
          </a:p>
          <a:p>
            <a:pPr marL="285750" indent="-285750" defTabSz="922338">
              <a:spcBef>
                <a:spcPts val="600"/>
              </a:spcBef>
              <a:buClr>
                <a:schemeClr val="tx1"/>
              </a:buClr>
              <a:buFont typeface="Arial" panose="020B0604020202020204" pitchFamily="34" charset="0"/>
              <a:buChar char="•"/>
              <a:defRPr/>
            </a:pPr>
            <a:r>
              <a:rPr lang="nb-NO" altLang="nb-NO" kern="0" dirty="0">
                <a:latin typeface="Calibri" pitchFamily="34" charset="0"/>
              </a:rPr>
              <a:t>Støttehåndtak, gelender og sklisikring på gulv</a:t>
            </a:r>
          </a:p>
          <a:p>
            <a:pPr marL="285750" indent="-285750" defTabSz="922338">
              <a:spcBef>
                <a:spcPts val="600"/>
              </a:spcBef>
              <a:buClr>
                <a:schemeClr val="tx1"/>
              </a:buClr>
              <a:buFont typeface="Arial" panose="020B0604020202020204" pitchFamily="34" charset="0"/>
              <a:buChar char="•"/>
              <a:defRPr/>
            </a:pPr>
            <a:r>
              <a:rPr lang="nb-NO" altLang="nb-NO" kern="0" dirty="0">
                <a:latin typeface="Calibri" pitchFamily="34" charset="0"/>
              </a:rPr>
              <a:t>Stødige og solide møbler</a:t>
            </a:r>
          </a:p>
          <a:p>
            <a:pPr marL="285750" indent="-285750" defTabSz="922338">
              <a:spcBef>
                <a:spcPts val="600"/>
              </a:spcBef>
              <a:buClr>
                <a:schemeClr val="tx1"/>
              </a:buClr>
              <a:buFont typeface="Arial" panose="020B0604020202020204" pitchFamily="34" charset="0"/>
              <a:buChar char="•"/>
              <a:defRPr/>
            </a:pPr>
            <a:r>
              <a:rPr lang="nb-NO" altLang="nb-NO" kern="0" dirty="0" smtClean="0">
                <a:latin typeface="Calibri" pitchFamily="34" charset="0"/>
              </a:rPr>
              <a:t>Dagsplaner </a:t>
            </a:r>
            <a:r>
              <a:rPr lang="nb-NO" altLang="nb-NO" kern="0" dirty="0">
                <a:latin typeface="Calibri" pitchFamily="34" charset="0"/>
              </a:rPr>
              <a:t>med tidsur</a:t>
            </a:r>
          </a:p>
          <a:p>
            <a:pPr marL="285750" indent="-285750" defTabSz="922338">
              <a:spcBef>
                <a:spcPts val="600"/>
              </a:spcBef>
              <a:buClr>
                <a:schemeClr val="tx1"/>
              </a:buClr>
              <a:buFont typeface="Arial" panose="020B0604020202020204" pitchFamily="34" charset="0"/>
              <a:buChar char="•"/>
              <a:defRPr/>
            </a:pPr>
            <a:r>
              <a:rPr lang="nb-NO" altLang="nb-NO" kern="0" dirty="0">
                <a:latin typeface="Calibri" pitchFamily="34" charset="0"/>
              </a:rPr>
              <a:t>Piktogram (bilder og ikke tekst)</a:t>
            </a:r>
          </a:p>
          <a:p>
            <a:pPr marL="285750" indent="-285750" defTabSz="922338">
              <a:spcBef>
                <a:spcPts val="600"/>
              </a:spcBef>
              <a:buClr>
                <a:schemeClr val="tx1"/>
              </a:buClr>
              <a:buFont typeface="Arial" panose="020B0604020202020204" pitchFamily="34" charset="0"/>
              <a:buChar char="•"/>
              <a:defRPr/>
            </a:pPr>
            <a:r>
              <a:rPr lang="nb-NO" altLang="nb-NO" kern="0" dirty="0">
                <a:latin typeface="Calibri" pitchFamily="34" charset="0"/>
              </a:rPr>
              <a:t>Ikke benytte levende lys men </a:t>
            </a:r>
            <a:r>
              <a:rPr lang="nb-NO" altLang="nb-NO" kern="0" dirty="0" smtClean="0">
                <a:latin typeface="Calibri" pitchFamily="34" charset="0"/>
              </a:rPr>
              <a:t>batterilys</a:t>
            </a:r>
          </a:p>
          <a:p>
            <a:pPr marL="285750" indent="-285750" defTabSz="922338">
              <a:spcBef>
                <a:spcPts val="600"/>
              </a:spcBef>
              <a:buClr>
                <a:schemeClr val="tx1"/>
              </a:buClr>
              <a:buFont typeface="Arial" panose="020B0604020202020204" pitchFamily="34" charset="0"/>
              <a:buChar char="•"/>
              <a:defRPr/>
            </a:pPr>
            <a:r>
              <a:rPr lang="nb-NO" altLang="nb-NO" kern="0" dirty="0" smtClean="0">
                <a:latin typeface="Calibri" pitchFamily="34" charset="0"/>
              </a:rPr>
              <a:t>GPS-sensor på «vandrere»</a:t>
            </a:r>
          </a:p>
          <a:p>
            <a:pPr marL="285750" indent="-285750" defTabSz="922338">
              <a:spcBef>
                <a:spcPts val="600"/>
              </a:spcBef>
              <a:buClr>
                <a:schemeClr val="tx1"/>
              </a:buClr>
              <a:buFont typeface="Arial" panose="020B0604020202020204" pitchFamily="34" charset="0"/>
              <a:buChar char="•"/>
              <a:defRPr/>
            </a:pPr>
            <a:r>
              <a:rPr lang="nb-NO" altLang="nb-NO" kern="0" dirty="0" smtClean="0">
                <a:latin typeface="Calibri" pitchFamily="34" charset="0"/>
              </a:rPr>
              <a:t>Kommunikasjonssystemer mellom beboer, pårørende og ansatte</a:t>
            </a:r>
            <a:endParaRPr lang="nb-NO" dirty="0"/>
          </a:p>
        </p:txBody>
      </p:sp>
    </p:spTree>
    <p:extLst>
      <p:ext uri="{BB962C8B-B14F-4D97-AF65-F5344CB8AC3E}">
        <p14:creationId xmlns:p14="http://schemas.microsoft.com/office/powerpoint/2010/main" val="33563891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Sylinder 1"/>
          <p:cNvSpPr txBox="1"/>
          <p:nvPr/>
        </p:nvSpPr>
        <p:spPr>
          <a:xfrm>
            <a:off x="1108756" y="264059"/>
            <a:ext cx="5771003" cy="446276"/>
          </a:xfrm>
          <a:prstGeom prst="rect">
            <a:avLst/>
          </a:prstGeom>
          <a:noFill/>
        </p:spPr>
        <p:txBody>
          <a:bodyPr wrap="none" rtlCol="0">
            <a:spAutoFit/>
          </a:bodyPr>
          <a:lstStyle/>
          <a:p>
            <a:pPr defTabSz="922338">
              <a:spcBef>
                <a:spcPts val="600"/>
              </a:spcBef>
              <a:buClr>
                <a:schemeClr val="accent1">
                  <a:lumMod val="50000"/>
                </a:schemeClr>
              </a:buClr>
              <a:defRPr/>
            </a:pPr>
            <a:r>
              <a:rPr lang="nb-NO" altLang="nb-NO" sz="2300" dirty="0">
                <a:solidFill>
                  <a:schemeClr val="accent1">
                    <a:lumMod val="50000"/>
                  </a:schemeClr>
                </a:solidFill>
                <a:latin typeface="Calibri" pitchFamily="34" charset="0"/>
                <a:ea typeface="MS PGothic" pitchFamily="34" charset="-128"/>
              </a:rPr>
              <a:t>Demente </a:t>
            </a:r>
            <a:r>
              <a:rPr lang="nb-NO" altLang="nb-NO" sz="2300" dirty="0" smtClean="0">
                <a:solidFill>
                  <a:schemeClr val="accent1">
                    <a:lumMod val="50000"/>
                  </a:schemeClr>
                </a:solidFill>
                <a:latin typeface="Calibri" pitchFamily="34" charset="0"/>
                <a:ea typeface="MS PGothic" pitchFamily="34" charset="-128"/>
              </a:rPr>
              <a:t>har behov for tilpassede rom/arealer</a:t>
            </a:r>
            <a:endParaRPr lang="nb-NO" altLang="nb-NO" sz="2300" dirty="0">
              <a:solidFill>
                <a:schemeClr val="accent1">
                  <a:lumMod val="50000"/>
                </a:schemeClr>
              </a:solidFill>
              <a:latin typeface="Calibri" pitchFamily="34" charset="0"/>
              <a:ea typeface="MS PGothic" pitchFamily="34" charset="-128"/>
            </a:endParaRPr>
          </a:p>
        </p:txBody>
      </p:sp>
      <p:sp>
        <p:nvSpPr>
          <p:cNvPr id="3" name="Rettvinklet trekant 2"/>
          <p:cNvSpPr/>
          <p:nvPr/>
        </p:nvSpPr>
        <p:spPr>
          <a:xfrm rot="5400000">
            <a:off x="-738866" y="738866"/>
            <a:ext cx="2733226" cy="1255494"/>
          </a:xfrm>
          <a:prstGeom prst="rtTriangl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4" name="TekstSylinder 3"/>
          <p:cNvSpPr txBox="1"/>
          <p:nvPr/>
        </p:nvSpPr>
        <p:spPr>
          <a:xfrm>
            <a:off x="174986" y="179512"/>
            <a:ext cx="301686" cy="369332"/>
          </a:xfrm>
          <a:prstGeom prst="rect">
            <a:avLst/>
          </a:prstGeom>
          <a:noFill/>
        </p:spPr>
        <p:txBody>
          <a:bodyPr wrap="none" rtlCol="0">
            <a:spAutoFit/>
          </a:bodyPr>
          <a:lstStyle/>
          <a:p>
            <a:r>
              <a:rPr lang="nb-NO" dirty="0">
                <a:solidFill>
                  <a:schemeClr val="bg1"/>
                </a:solidFill>
              </a:rPr>
              <a:t>3</a:t>
            </a:r>
          </a:p>
        </p:txBody>
      </p:sp>
      <p:sp>
        <p:nvSpPr>
          <p:cNvPr id="5" name="TekstSylinder 4"/>
          <p:cNvSpPr txBox="1"/>
          <p:nvPr/>
        </p:nvSpPr>
        <p:spPr>
          <a:xfrm>
            <a:off x="476671" y="1003538"/>
            <a:ext cx="6381329" cy="400110"/>
          </a:xfrm>
          <a:prstGeom prst="rect">
            <a:avLst/>
          </a:prstGeom>
          <a:solidFill>
            <a:schemeClr val="accent4">
              <a:lumMod val="75000"/>
            </a:schemeClr>
          </a:solidFill>
        </p:spPr>
        <p:txBody>
          <a:bodyPr wrap="square" rtlCol="0">
            <a:spAutoFit/>
          </a:bodyPr>
          <a:lstStyle/>
          <a:p>
            <a:r>
              <a:rPr lang="nb-NO" altLang="nb-NO" sz="2000" dirty="0">
                <a:solidFill>
                  <a:schemeClr val="bg1"/>
                </a:solidFill>
                <a:latin typeface="Calibri" pitchFamily="34" charset="0"/>
              </a:rPr>
              <a:t>Demente har </a:t>
            </a:r>
            <a:r>
              <a:rPr lang="nb-NO" altLang="nb-NO" sz="2000" dirty="0" smtClean="0">
                <a:solidFill>
                  <a:schemeClr val="bg1"/>
                </a:solidFill>
                <a:latin typeface="Calibri" pitchFamily="34" charset="0"/>
              </a:rPr>
              <a:t>behov </a:t>
            </a:r>
            <a:r>
              <a:rPr lang="nb-NO" altLang="nb-NO" sz="2000" dirty="0">
                <a:solidFill>
                  <a:schemeClr val="bg1"/>
                </a:solidFill>
                <a:latin typeface="Calibri" pitchFamily="34" charset="0"/>
              </a:rPr>
              <a:t>for små og trygge avdelinger </a:t>
            </a:r>
          </a:p>
        </p:txBody>
      </p:sp>
      <p:sp>
        <p:nvSpPr>
          <p:cNvPr id="8" name="Rektangel 7"/>
          <p:cNvSpPr/>
          <p:nvPr/>
        </p:nvSpPr>
        <p:spPr>
          <a:xfrm>
            <a:off x="0" y="5076056"/>
            <a:ext cx="6879759" cy="5040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6" name="TekstSylinder 5"/>
          <p:cNvSpPr txBox="1"/>
          <p:nvPr/>
        </p:nvSpPr>
        <p:spPr>
          <a:xfrm>
            <a:off x="227710" y="3250741"/>
            <a:ext cx="6494374" cy="3200876"/>
          </a:xfrm>
          <a:prstGeom prst="rect">
            <a:avLst/>
          </a:prstGeom>
          <a:solidFill>
            <a:schemeClr val="bg1"/>
          </a:solidFill>
        </p:spPr>
        <p:txBody>
          <a:bodyPr wrap="square" rtlCol="0">
            <a:spAutoFit/>
          </a:bodyPr>
          <a:lstStyle/>
          <a:p>
            <a:pPr>
              <a:spcBef>
                <a:spcPts val="600"/>
              </a:spcBef>
              <a:buClr>
                <a:srgbClr val="0066CC"/>
              </a:buClr>
              <a:buFontTx/>
              <a:buNone/>
            </a:pPr>
            <a:r>
              <a:rPr lang="nb-NO" altLang="nb-NO" sz="1600" dirty="0" smtClean="0">
                <a:latin typeface="Calibri" pitchFamily="34" charset="0"/>
              </a:rPr>
              <a:t>En </a:t>
            </a:r>
            <a:r>
              <a:rPr lang="nb-NO" altLang="nb-NO" sz="1600" dirty="0">
                <a:latin typeface="Calibri" pitchFamily="34" charset="0"/>
              </a:rPr>
              <a:t>avdeling for demente må ikke være for stor. Siden det finnes mange typer demens, så holder det ikke å si at man har en demensavdeling og dermed si seg ferdig. Behovene knyttet til de ulike demenstyper er så ulike at man må dele opp demensavdelingene i nye underavdelinger, slik at beboere med mest mulig likt behov bor sammen. Man kan f.eks. ikke ha demente med verbal utagering sammen med demente som trenger skjerming og få stimuli. </a:t>
            </a:r>
          </a:p>
          <a:p>
            <a:pPr>
              <a:spcBef>
                <a:spcPts val="600"/>
              </a:spcBef>
              <a:buClr>
                <a:srgbClr val="0066CC"/>
              </a:buClr>
              <a:buFontTx/>
              <a:buNone/>
            </a:pPr>
            <a:r>
              <a:rPr lang="nb-NO" altLang="nb-NO" sz="1600" dirty="0">
                <a:latin typeface="Calibri" pitchFamily="34" charset="0"/>
              </a:rPr>
              <a:t>Det er viktig at man vurderer hver enkelt beboer på forhånd, for å kunne tilby rett plass på rett avdeling. Vi gjennomfører derfor alltid vurderingsbesøk i forkant av innleggelser på demensavdelinger. </a:t>
            </a:r>
          </a:p>
          <a:p>
            <a:pPr>
              <a:spcBef>
                <a:spcPts val="600"/>
              </a:spcBef>
              <a:buClr>
                <a:srgbClr val="0066CC"/>
              </a:buClr>
              <a:buFontTx/>
              <a:buNone/>
            </a:pPr>
            <a:r>
              <a:rPr lang="nb-NO" altLang="nb-NO" sz="1600" dirty="0">
                <a:latin typeface="Calibri" pitchFamily="34" charset="0"/>
              </a:rPr>
              <a:t>Dette blir spesielt viktig i forhold til demens da beboerne her ikke responderer godt på endringer og unødige bytter av rom. Dette kan være svært belastende for beboeren.</a:t>
            </a:r>
          </a:p>
        </p:txBody>
      </p:sp>
      <p:sp>
        <p:nvSpPr>
          <p:cNvPr id="9" name="TekstSylinder 8"/>
          <p:cNvSpPr txBox="1"/>
          <p:nvPr/>
        </p:nvSpPr>
        <p:spPr>
          <a:xfrm>
            <a:off x="0" y="6698837"/>
            <a:ext cx="6381329" cy="400110"/>
          </a:xfrm>
          <a:prstGeom prst="rect">
            <a:avLst/>
          </a:prstGeom>
          <a:solidFill>
            <a:schemeClr val="accent4">
              <a:lumMod val="75000"/>
            </a:schemeClr>
          </a:solidFill>
        </p:spPr>
        <p:txBody>
          <a:bodyPr wrap="square" rtlCol="0">
            <a:spAutoFit/>
          </a:bodyPr>
          <a:lstStyle/>
          <a:p>
            <a:r>
              <a:rPr lang="nb-NO" altLang="nb-NO" sz="2000" dirty="0">
                <a:solidFill>
                  <a:schemeClr val="bg1"/>
                </a:solidFill>
                <a:latin typeface="Calibri" pitchFamily="34" charset="0"/>
              </a:rPr>
              <a:t>Demente har </a:t>
            </a:r>
            <a:r>
              <a:rPr lang="nb-NO" altLang="nb-NO" sz="2000" dirty="0" smtClean="0">
                <a:solidFill>
                  <a:schemeClr val="bg1"/>
                </a:solidFill>
                <a:latin typeface="Calibri" pitchFamily="34" charset="0"/>
              </a:rPr>
              <a:t>behov </a:t>
            </a:r>
            <a:r>
              <a:rPr lang="nb-NO" altLang="nb-NO" sz="2000" dirty="0">
                <a:solidFill>
                  <a:schemeClr val="bg1"/>
                </a:solidFill>
                <a:latin typeface="Calibri" pitchFamily="34" charset="0"/>
              </a:rPr>
              <a:t>for </a:t>
            </a:r>
            <a:r>
              <a:rPr lang="nb-NO" altLang="nb-NO" sz="2000" dirty="0" smtClean="0">
                <a:solidFill>
                  <a:schemeClr val="bg1"/>
                </a:solidFill>
                <a:latin typeface="Calibri" pitchFamily="34" charset="0"/>
              </a:rPr>
              <a:t>avdelinger med liten gjennomtrekk </a:t>
            </a:r>
            <a:endParaRPr lang="nb-NO" altLang="nb-NO" sz="2000" dirty="0">
              <a:solidFill>
                <a:schemeClr val="bg1"/>
              </a:solidFill>
              <a:latin typeface="Calibri" pitchFamily="34" charset="0"/>
            </a:endParaRPr>
          </a:p>
        </p:txBody>
      </p:sp>
      <p:sp>
        <p:nvSpPr>
          <p:cNvPr id="10" name="TekstSylinder 9"/>
          <p:cNvSpPr txBox="1"/>
          <p:nvPr/>
        </p:nvSpPr>
        <p:spPr>
          <a:xfrm>
            <a:off x="155702" y="7239513"/>
            <a:ext cx="6566382" cy="1892826"/>
          </a:xfrm>
          <a:prstGeom prst="rect">
            <a:avLst/>
          </a:prstGeom>
          <a:solidFill>
            <a:schemeClr val="bg1"/>
          </a:solidFill>
        </p:spPr>
        <p:txBody>
          <a:bodyPr wrap="square" rtlCol="0">
            <a:spAutoFit/>
          </a:bodyPr>
          <a:lstStyle/>
          <a:p>
            <a:pPr defTabSz="922338">
              <a:spcBef>
                <a:spcPts val="600"/>
              </a:spcBef>
              <a:buClr>
                <a:srgbClr val="0066CC"/>
              </a:buClr>
              <a:defRPr/>
            </a:pPr>
            <a:r>
              <a:rPr lang="nb-NO" altLang="nb-NO" sz="1600" kern="0" dirty="0" smtClean="0">
                <a:latin typeface="Calibri" pitchFamily="34" charset="0"/>
              </a:rPr>
              <a:t>Demente </a:t>
            </a:r>
            <a:r>
              <a:rPr lang="nb-NO" altLang="nb-NO" sz="1600" kern="0" dirty="0">
                <a:latin typeface="Calibri" pitchFamily="34" charset="0"/>
              </a:rPr>
              <a:t>beboere har ofte større behov for stabilitet og forutsigbarhet. </a:t>
            </a:r>
            <a:r>
              <a:rPr lang="nb-NO" altLang="nb-NO" sz="1600" kern="0" dirty="0" smtClean="0">
                <a:latin typeface="Calibri" pitchFamily="34" charset="0"/>
              </a:rPr>
              <a:t/>
            </a:r>
            <a:br>
              <a:rPr lang="nb-NO" altLang="nb-NO" sz="1600" kern="0" dirty="0" smtClean="0">
                <a:latin typeface="Calibri" pitchFamily="34" charset="0"/>
              </a:rPr>
            </a:br>
            <a:r>
              <a:rPr lang="nb-NO" altLang="nb-NO" sz="1600" kern="0" dirty="0" smtClean="0">
                <a:latin typeface="Calibri" pitchFamily="34" charset="0"/>
              </a:rPr>
              <a:t>Man </a:t>
            </a:r>
            <a:r>
              <a:rPr lang="nb-NO" altLang="nb-NO" sz="1600" kern="0" dirty="0">
                <a:latin typeface="Calibri" pitchFamily="34" charset="0"/>
              </a:rPr>
              <a:t>må derfor tilstrebe at det er minst mulig gjennomtrekk av beboere på avdelingen. Demensavdelinger bør derfor være langtidsavdelinger.</a:t>
            </a:r>
          </a:p>
          <a:p>
            <a:pPr defTabSz="922338">
              <a:spcBef>
                <a:spcPts val="600"/>
              </a:spcBef>
              <a:buClr>
                <a:srgbClr val="0066CC"/>
              </a:buClr>
              <a:defRPr/>
            </a:pPr>
            <a:r>
              <a:rPr lang="nb-NO" altLang="nb-NO" sz="1600" kern="0" dirty="0">
                <a:latin typeface="Calibri" pitchFamily="34" charset="0"/>
              </a:rPr>
              <a:t>På samme måte må </a:t>
            </a:r>
            <a:r>
              <a:rPr lang="nb-NO" altLang="nb-NO" sz="1600" kern="0" dirty="0" smtClean="0">
                <a:latin typeface="Calibri" pitchFamily="34" charset="0"/>
              </a:rPr>
              <a:t>bemanningen </a:t>
            </a:r>
            <a:r>
              <a:rPr lang="nb-NO" altLang="nb-NO" sz="1600" kern="0" dirty="0">
                <a:latin typeface="Calibri" pitchFamily="34" charset="0"/>
              </a:rPr>
              <a:t>være mest mulig stabil. Personalet bør derfor være mest mulig stasjonær på sin avdeling. Dette skaper trygghet og forutsigbarhet for beboerne, og gjør at de ansatte har god detaljkunnskap om hver enkelt beboer. </a:t>
            </a:r>
          </a:p>
        </p:txBody>
      </p:sp>
      <p:pic>
        <p:nvPicPr>
          <p:cNvPr id="11" name="Bilde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55494" y="1591340"/>
            <a:ext cx="4260326" cy="1471709"/>
          </a:xfrm>
          <a:prstGeom prst="rect">
            <a:avLst/>
          </a:prstGeom>
        </p:spPr>
      </p:pic>
    </p:spTree>
    <p:extLst>
      <p:ext uri="{BB962C8B-B14F-4D97-AF65-F5344CB8AC3E}">
        <p14:creationId xmlns:p14="http://schemas.microsoft.com/office/powerpoint/2010/main" val="45591220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Sylinder 2"/>
          <p:cNvSpPr txBox="1"/>
          <p:nvPr/>
        </p:nvSpPr>
        <p:spPr>
          <a:xfrm>
            <a:off x="1108756" y="264059"/>
            <a:ext cx="5771003" cy="446276"/>
          </a:xfrm>
          <a:prstGeom prst="rect">
            <a:avLst/>
          </a:prstGeom>
          <a:noFill/>
        </p:spPr>
        <p:txBody>
          <a:bodyPr wrap="none" rtlCol="0">
            <a:spAutoFit/>
          </a:bodyPr>
          <a:lstStyle/>
          <a:p>
            <a:pPr defTabSz="922338">
              <a:spcBef>
                <a:spcPts val="600"/>
              </a:spcBef>
              <a:buClr>
                <a:schemeClr val="accent1">
                  <a:lumMod val="50000"/>
                </a:schemeClr>
              </a:buClr>
              <a:defRPr/>
            </a:pPr>
            <a:r>
              <a:rPr lang="nb-NO" altLang="nb-NO" sz="2300" dirty="0">
                <a:solidFill>
                  <a:schemeClr val="accent1">
                    <a:lumMod val="50000"/>
                  </a:schemeClr>
                </a:solidFill>
                <a:latin typeface="Calibri" pitchFamily="34" charset="0"/>
                <a:ea typeface="MS PGothic" pitchFamily="34" charset="-128"/>
              </a:rPr>
              <a:t>Demente </a:t>
            </a:r>
            <a:r>
              <a:rPr lang="nb-NO" altLang="nb-NO" sz="2300" dirty="0" smtClean="0">
                <a:solidFill>
                  <a:schemeClr val="accent1">
                    <a:lumMod val="50000"/>
                  </a:schemeClr>
                </a:solidFill>
                <a:latin typeface="Calibri" pitchFamily="34" charset="0"/>
                <a:ea typeface="MS PGothic" pitchFamily="34" charset="-128"/>
              </a:rPr>
              <a:t>har behov for tilpassede rom/arealer</a:t>
            </a:r>
            <a:endParaRPr lang="nb-NO" altLang="nb-NO" sz="2300" dirty="0">
              <a:solidFill>
                <a:schemeClr val="accent1">
                  <a:lumMod val="50000"/>
                </a:schemeClr>
              </a:solidFill>
              <a:latin typeface="Calibri" pitchFamily="34" charset="0"/>
              <a:ea typeface="MS PGothic" pitchFamily="34" charset="-128"/>
            </a:endParaRPr>
          </a:p>
        </p:txBody>
      </p:sp>
      <p:sp>
        <p:nvSpPr>
          <p:cNvPr id="4" name="Rettvinklet trekant 3"/>
          <p:cNvSpPr/>
          <p:nvPr/>
        </p:nvSpPr>
        <p:spPr>
          <a:xfrm rot="5400000">
            <a:off x="-738866" y="738866"/>
            <a:ext cx="2733226" cy="1255494"/>
          </a:xfrm>
          <a:prstGeom prst="rtTriangl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5" name="TekstSylinder 4"/>
          <p:cNvSpPr txBox="1"/>
          <p:nvPr/>
        </p:nvSpPr>
        <p:spPr>
          <a:xfrm>
            <a:off x="174986" y="179512"/>
            <a:ext cx="301686" cy="369332"/>
          </a:xfrm>
          <a:prstGeom prst="rect">
            <a:avLst/>
          </a:prstGeom>
          <a:noFill/>
        </p:spPr>
        <p:txBody>
          <a:bodyPr wrap="none" rtlCol="0">
            <a:spAutoFit/>
          </a:bodyPr>
          <a:lstStyle/>
          <a:p>
            <a:r>
              <a:rPr lang="nb-NO" dirty="0">
                <a:solidFill>
                  <a:schemeClr val="bg1"/>
                </a:solidFill>
              </a:rPr>
              <a:t>3</a:t>
            </a:r>
          </a:p>
        </p:txBody>
      </p:sp>
      <p:sp>
        <p:nvSpPr>
          <p:cNvPr id="6" name="TekstSylinder 5"/>
          <p:cNvSpPr txBox="1"/>
          <p:nvPr/>
        </p:nvSpPr>
        <p:spPr>
          <a:xfrm>
            <a:off x="476671" y="1003538"/>
            <a:ext cx="6381329" cy="400110"/>
          </a:xfrm>
          <a:prstGeom prst="rect">
            <a:avLst/>
          </a:prstGeom>
          <a:solidFill>
            <a:schemeClr val="accent4">
              <a:lumMod val="75000"/>
            </a:schemeClr>
          </a:solidFill>
        </p:spPr>
        <p:txBody>
          <a:bodyPr wrap="square" rtlCol="0">
            <a:spAutoFit/>
          </a:bodyPr>
          <a:lstStyle/>
          <a:p>
            <a:r>
              <a:rPr lang="nb-NO" altLang="nb-NO" sz="2000" dirty="0" smtClean="0">
                <a:solidFill>
                  <a:schemeClr val="bg1"/>
                </a:solidFill>
                <a:latin typeface="Calibri" pitchFamily="34" charset="0"/>
              </a:rPr>
              <a:t>Sanserom</a:t>
            </a:r>
            <a:endParaRPr lang="nb-NO" altLang="nb-NO" sz="2000" dirty="0">
              <a:solidFill>
                <a:schemeClr val="bg1"/>
              </a:solidFill>
              <a:latin typeface="Calibri" pitchFamily="34" charset="0"/>
            </a:endParaRPr>
          </a:p>
        </p:txBody>
      </p:sp>
      <p:sp>
        <p:nvSpPr>
          <p:cNvPr id="7" name="TekstSylinder 6"/>
          <p:cNvSpPr txBox="1"/>
          <p:nvPr/>
        </p:nvSpPr>
        <p:spPr>
          <a:xfrm>
            <a:off x="606519" y="1511762"/>
            <a:ext cx="5544616" cy="1077218"/>
          </a:xfrm>
          <a:prstGeom prst="rect">
            <a:avLst/>
          </a:prstGeom>
          <a:solidFill>
            <a:schemeClr val="bg1"/>
          </a:solidFill>
        </p:spPr>
        <p:txBody>
          <a:bodyPr wrap="square" rtlCol="0">
            <a:spAutoFit/>
          </a:bodyPr>
          <a:lstStyle/>
          <a:p>
            <a:pPr defTabSz="922338">
              <a:spcBef>
                <a:spcPts val="600"/>
              </a:spcBef>
              <a:buClr>
                <a:srgbClr val="0066CC"/>
              </a:buClr>
              <a:defRPr/>
            </a:pPr>
            <a:r>
              <a:rPr lang="nb-NO" altLang="nb-NO" sz="1600" kern="0" dirty="0">
                <a:latin typeface="Calibri" pitchFamily="34" charset="0"/>
              </a:rPr>
              <a:t>Sanserom kan være så mye, men det er </a:t>
            </a:r>
            <a:r>
              <a:rPr lang="nb-NO" altLang="nb-NO" sz="1600" kern="0" dirty="0" smtClean="0">
                <a:latin typeface="Calibri" pitchFamily="34" charset="0"/>
              </a:rPr>
              <a:t>en fordel å </a:t>
            </a:r>
            <a:r>
              <a:rPr lang="nb-NO" altLang="nb-NO" sz="1600" kern="0" dirty="0">
                <a:latin typeface="Calibri" pitchFamily="34" charset="0"/>
              </a:rPr>
              <a:t>ha </a:t>
            </a:r>
            <a:r>
              <a:rPr lang="nb-NO" altLang="nb-NO" sz="1600" kern="0" dirty="0" smtClean="0">
                <a:latin typeface="Calibri" pitchFamily="34" charset="0"/>
              </a:rPr>
              <a:t>et tilrettelagt </a:t>
            </a:r>
            <a:r>
              <a:rPr lang="nb-NO" altLang="nb-NO" sz="1600" kern="0" dirty="0">
                <a:latin typeface="Calibri" pitchFamily="34" charset="0"/>
              </a:rPr>
              <a:t>rom hvor man kan tilby sansestimulering på ulike måter. Dette kan være å skape ro, trygget og harmoni, eller stikk motsatt ved å stimulere nysgjerrigheten.</a:t>
            </a:r>
          </a:p>
        </p:txBody>
      </p:sp>
      <p:pic>
        <p:nvPicPr>
          <p:cNvPr id="9" name="Bild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305397" y="2769336"/>
            <a:ext cx="3537550" cy="2195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kstSylinder 7"/>
          <p:cNvSpPr txBox="1"/>
          <p:nvPr/>
        </p:nvSpPr>
        <p:spPr>
          <a:xfrm>
            <a:off x="472363" y="5220072"/>
            <a:ext cx="6381329" cy="400110"/>
          </a:xfrm>
          <a:prstGeom prst="rect">
            <a:avLst/>
          </a:prstGeom>
          <a:solidFill>
            <a:schemeClr val="accent4">
              <a:lumMod val="75000"/>
            </a:schemeClr>
          </a:solidFill>
        </p:spPr>
        <p:txBody>
          <a:bodyPr wrap="square" rtlCol="0">
            <a:spAutoFit/>
          </a:bodyPr>
          <a:lstStyle/>
          <a:p>
            <a:r>
              <a:rPr lang="nb-NO" altLang="nb-NO" sz="2000" dirty="0" smtClean="0">
                <a:solidFill>
                  <a:schemeClr val="bg1"/>
                </a:solidFill>
                <a:latin typeface="Calibri" pitchFamily="34" charset="0"/>
              </a:rPr>
              <a:t>Uteområder</a:t>
            </a:r>
            <a:endParaRPr lang="nb-NO" altLang="nb-NO" sz="2000" dirty="0">
              <a:solidFill>
                <a:schemeClr val="bg1"/>
              </a:solidFill>
              <a:latin typeface="Calibri" pitchFamily="34" charset="0"/>
            </a:endParaRPr>
          </a:p>
        </p:txBody>
      </p:sp>
      <p:sp>
        <p:nvSpPr>
          <p:cNvPr id="10" name="TekstSylinder 9"/>
          <p:cNvSpPr txBox="1"/>
          <p:nvPr/>
        </p:nvSpPr>
        <p:spPr>
          <a:xfrm>
            <a:off x="3212976" y="6012160"/>
            <a:ext cx="3577990" cy="3046988"/>
          </a:xfrm>
          <a:prstGeom prst="rect">
            <a:avLst/>
          </a:prstGeom>
          <a:solidFill>
            <a:schemeClr val="bg1"/>
          </a:solidFill>
        </p:spPr>
        <p:txBody>
          <a:bodyPr wrap="square" rtlCol="0">
            <a:spAutoFit/>
          </a:bodyPr>
          <a:lstStyle/>
          <a:p>
            <a:pPr defTabSz="922338">
              <a:spcBef>
                <a:spcPts val="600"/>
              </a:spcBef>
              <a:buClr>
                <a:srgbClr val="0066CC"/>
              </a:buClr>
              <a:defRPr/>
            </a:pPr>
            <a:r>
              <a:rPr lang="nb-NO" altLang="nb-NO" sz="1600" kern="0" dirty="0">
                <a:latin typeface="Calibri" pitchFamily="34" charset="0"/>
              </a:rPr>
              <a:t>I likhet med et sanserom kan et uteområde stimulere sansene. </a:t>
            </a:r>
            <a:r>
              <a:rPr lang="nb-NO" altLang="nb-NO" sz="1600" kern="0" dirty="0" smtClean="0">
                <a:latin typeface="Calibri" pitchFamily="34" charset="0"/>
              </a:rPr>
              <a:t>Vårt </a:t>
            </a:r>
            <a:r>
              <a:rPr lang="nb-NO" altLang="nb-NO" sz="1600" kern="0" dirty="0">
                <a:latin typeface="Calibri" pitchFamily="34" charset="0"/>
              </a:rPr>
              <a:t>mål er at alle demente skal få tilbud om å komme ut på tur hver dag. Miljøforandring, frisk </a:t>
            </a:r>
            <a:r>
              <a:rPr lang="nb-NO" altLang="nb-NO" sz="1600" kern="0" dirty="0" smtClean="0">
                <a:latin typeface="Calibri" pitchFamily="34" charset="0"/>
              </a:rPr>
              <a:t>luft, </a:t>
            </a:r>
            <a:r>
              <a:rPr lang="nb-NO" altLang="nb-NO" sz="1600" kern="0" dirty="0">
                <a:latin typeface="Calibri" pitchFamily="34" charset="0"/>
              </a:rPr>
              <a:t>ulike typer vær </a:t>
            </a:r>
            <a:r>
              <a:rPr lang="nb-NO" altLang="nb-NO" sz="1600" kern="0" dirty="0" smtClean="0">
                <a:latin typeface="Calibri" pitchFamily="34" charset="0"/>
              </a:rPr>
              <a:t>med mer, er med </a:t>
            </a:r>
            <a:r>
              <a:rPr lang="nb-NO" altLang="nb-NO" sz="1600" kern="0" dirty="0">
                <a:latin typeface="Calibri" pitchFamily="34" charset="0"/>
              </a:rPr>
              <a:t>på å skape farge og variasjon i hverdagen enten man drar på langtur i skog og mark, eller bare en tur ut på terrassen. Alle demensavdelinger skal derfor ha en enkel adgang til et tilrettelagt uteområde. </a:t>
            </a:r>
          </a:p>
        </p:txBody>
      </p:sp>
      <p:pic>
        <p:nvPicPr>
          <p:cNvPr id="11" name="Bild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6185634"/>
            <a:ext cx="3087296" cy="2455954"/>
          </a:xfrm>
          <a:prstGeom prst="rect">
            <a:avLst/>
          </a:prstGeom>
        </p:spPr>
      </p:pic>
    </p:spTree>
    <p:extLst>
      <p:ext uri="{BB962C8B-B14F-4D97-AF65-F5344CB8AC3E}">
        <p14:creationId xmlns:p14="http://schemas.microsoft.com/office/powerpoint/2010/main" val="75685555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Sylinder 2"/>
          <p:cNvSpPr txBox="1"/>
          <p:nvPr/>
        </p:nvSpPr>
        <p:spPr>
          <a:xfrm>
            <a:off x="2438141" y="264059"/>
            <a:ext cx="4447243" cy="461665"/>
          </a:xfrm>
          <a:prstGeom prst="rect">
            <a:avLst/>
          </a:prstGeom>
          <a:noFill/>
        </p:spPr>
        <p:txBody>
          <a:bodyPr wrap="none" rtlCol="0">
            <a:spAutoFit/>
          </a:bodyPr>
          <a:lstStyle/>
          <a:p>
            <a:pPr defTabSz="922338">
              <a:spcBef>
                <a:spcPts val="600"/>
              </a:spcBef>
              <a:buClr>
                <a:schemeClr val="accent1">
                  <a:lumMod val="50000"/>
                </a:schemeClr>
              </a:buClr>
              <a:defRPr/>
            </a:pPr>
            <a:r>
              <a:rPr lang="nb-NO" altLang="nb-NO" sz="2400" dirty="0">
                <a:solidFill>
                  <a:schemeClr val="accent1">
                    <a:lumMod val="50000"/>
                  </a:schemeClr>
                </a:solidFill>
                <a:latin typeface="Calibri" pitchFamily="34" charset="0"/>
                <a:ea typeface="MS PGothic" pitchFamily="34" charset="-128"/>
              </a:rPr>
              <a:t>Demente </a:t>
            </a:r>
            <a:r>
              <a:rPr lang="nb-NO" altLang="nb-NO" sz="2400" dirty="0" smtClean="0">
                <a:solidFill>
                  <a:schemeClr val="accent1">
                    <a:lumMod val="50000"/>
                  </a:schemeClr>
                </a:solidFill>
                <a:latin typeface="Calibri" pitchFamily="34" charset="0"/>
                <a:ea typeface="MS PGothic" pitchFamily="34" charset="-128"/>
              </a:rPr>
              <a:t>har behov for aktiviteter</a:t>
            </a:r>
            <a:endParaRPr lang="nb-NO" altLang="nb-NO" sz="2400" dirty="0">
              <a:solidFill>
                <a:schemeClr val="accent1">
                  <a:lumMod val="50000"/>
                </a:schemeClr>
              </a:solidFill>
              <a:latin typeface="Calibri" pitchFamily="34" charset="0"/>
              <a:ea typeface="MS PGothic" pitchFamily="34" charset="-128"/>
            </a:endParaRPr>
          </a:p>
        </p:txBody>
      </p:sp>
      <p:sp>
        <p:nvSpPr>
          <p:cNvPr id="7" name="TekstSylinder 6"/>
          <p:cNvSpPr txBox="1"/>
          <p:nvPr/>
        </p:nvSpPr>
        <p:spPr>
          <a:xfrm>
            <a:off x="0" y="1650444"/>
            <a:ext cx="6857999" cy="3785652"/>
          </a:xfrm>
          <a:prstGeom prst="rect">
            <a:avLst/>
          </a:prstGeom>
          <a:solidFill>
            <a:schemeClr val="bg1"/>
          </a:solidFill>
        </p:spPr>
        <p:txBody>
          <a:bodyPr wrap="square" rtlCol="0">
            <a:spAutoFit/>
          </a:bodyPr>
          <a:lstStyle/>
          <a:p>
            <a:pPr>
              <a:defRPr/>
            </a:pPr>
            <a:r>
              <a:rPr lang="nb-NO" sz="1600" dirty="0" smtClean="0">
                <a:latin typeface="Calibri" panose="020F0502020204030204" pitchFamily="34" charset="0"/>
              </a:rPr>
              <a:t>            Vi står fast ved påstanden om at </a:t>
            </a:r>
            <a:r>
              <a:rPr lang="nb-NO" sz="1600" dirty="0">
                <a:latin typeface="Calibri" panose="020F0502020204030204" pitchFamily="34" charset="0"/>
              </a:rPr>
              <a:t>det i hovedsak er friske </a:t>
            </a:r>
            <a:r>
              <a:rPr lang="nb-NO" sz="1600" dirty="0" smtClean="0">
                <a:latin typeface="Calibri" panose="020F0502020204030204" pitchFamily="34" charset="0"/>
              </a:rPr>
              <a:t>   </a:t>
            </a:r>
          </a:p>
          <a:p>
            <a:pPr>
              <a:defRPr/>
            </a:pPr>
            <a:r>
              <a:rPr lang="nb-NO" sz="1600" dirty="0">
                <a:latin typeface="Calibri" panose="020F0502020204030204" pitchFamily="34" charset="0"/>
              </a:rPr>
              <a:t> </a:t>
            </a:r>
            <a:r>
              <a:rPr lang="nb-NO" sz="1600" dirty="0" smtClean="0">
                <a:latin typeface="Calibri" panose="020F0502020204030204" pitchFamily="34" charset="0"/>
              </a:rPr>
              <a:t>        mennesker </a:t>
            </a:r>
            <a:r>
              <a:rPr lang="nb-NO" sz="1600" dirty="0">
                <a:latin typeface="Calibri" panose="020F0502020204030204" pitchFamily="34" charset="0"/>
              </a:rPr>
              <a:t>på sykehjem. Mange har flere diagnoser, men likevel er </a:t>
            </a:r>
            <a:endParaRPr lang="nb-NO" sz="1600" dirty="0" smtClean="0">
              <a:latin typeface="Calibri" panose="020F0502020204030204" pitchFamily="34" charset="0"/>
            </a:endParaRPr>
          </a:p>
          <a:p>
            <a:pPr>
              <a:defRPr/>
            </a:pPr>
            <a:r>
              <a:rPr lang="nb-NO" sz="1600" dirty="0">
                <a:latin typeface="Calibri" panose="020F0502020204030204" pitchFamily="34" charset="0"/>
              </a:rPr>
              <a:t> </a:t>
            </a:r>
            <a:r>
              <a:rPr lang="nb-NO" sz="1600" dirty="0" smtClean="0">
                <a:latin typeface="Calibri" panose="020F0502020204030204" pitchFamily="34" charset="0"/>
              </a:rPr>
              <a:t>      de </a:t>
            </a:r>
            <a:r>
              <a:rPr lang="nb-NO" sz="1600" dirty="0">
                <a:latin typeface="Calibri" panose="020F0502020204030204" pitchFamily="34" charset="0"/>
              </a:rPr>
              <a:t>fleste mest </a:t>
            </a:r>
            <a:r>
              <a:rPr lang="nb-NO" sz="1600" dirty="0" smtClean="0">
                <a:latin typeface="Calibri" panose="020F0502020204030204" pitchFamily="34" charset="0"/>
              </a:rPr>
              <a:t>friske, </a:t>
            </a:r>
            <a:r>
              <a:rPr lang="nb-NO" sz="1600" dirty="0">
                <a:latin typeface="Calibri" panose="020F0502020204030204" pitchFamily="34" charset="0"/>
              </a:rPr>
              <a:t>og minst syke. Demente mennesker har ofte </a:t>
            </a:r>
            <a:endParaRPr lang="nb-NO" sz="1600" dirty="0" smtClean="0">
              <a:latin typeface="Calibri" panose="020F0502020204030204" pitchFamily="34" charset="0"/>
            </a:endParaRPr>
          </a:p>
          <a:p>
            <a:pPr>
              <a:defRPr/>
            </a:pPr>
            <a:r>
              <a:rPr lang="nb-NO" sz="1600" dirty="0">
                <a:latin typeface="Calibri" panose="020F0502020204030204" pitchFamily="34" charset="0"/>
              </a:rPr>
              <a:t> </a:t>
            </a:r>
            <a:r>
              <a:rPr lang="nb-NO" sz="1600" dirty="0" smtClean="0">
                <a:latin typeface="Calibri" panose="020F0502020204030204" pitchFamily="34" charset="0"/>
              </a:rPr>
              <a:t>   en </a:t>
            </a:r>
            <a:r>
              <a:rPr lang="nb-NO" sz="1600" dirty="0">
                <a:latin typeface="Calibri" panose="020F0502020204030204" pitchFamily="34" charset="0"/>
              </a:rPr>
              <a:t>fungerende kropp og mange fysiske ressurser å spille på. Det er derfor </a:t>
            </a:r>
            <a:r>
              <a:rPr lang="nb-NO" sz="1600" dirty="0" smtClean="0">
                <a:latin typeface="Calibri" panose="020F0502020204030204" pitchFamily="34" charset="0"/>
              </a:rPr>
              <a:t>  </a:t>
            </a:r>
          </a:p>
          <a:p>
            <a:pPr>
              <a:defRPr/>
            </a:pPr>
            <a:r>
              <a:rPr lang="nb-NO" sz="1600" dirty="0">
                <a:latin typeface="Calibri" panose="020F0502020204030204" pitchFamily="34" charset="0"/>
              </a:rPr>
              <a:t> </a:t>
            </a:r>
            <a:r>
              <a:rPr lang="nb-NO" sz="1600" dirty="0" smtClean="0">
                <a:latin typeface="Calibri" panose="020F0502020204030204" pitchFamily="34" charset="0"/>
              </a:rPr>
              <a:t> viktig </a:t>
            </a:r>
            <a:r>
              <a:rPr lang="nb-NO" sz="1600" dirty="0">
                <a:latin typeface="Calibri" panose="020F0502020204030204" pitchFamily="34" charset="0"/>
              </a:rPr>
              <a:t>at vi tar vare på disse </a:t>
            </a:r>
            <a:r>
              <a:rPr lang="nb-NO" sz="1600" dirty="0" smtClean="0">
                <a:latin typeface="Calibri" panose="020F0502020204030204" pitchFamily="34" charset="0"/>
              </a:rPr>
              <a:t>ressursene, </a:t>
            </a:r>
            <a:r>
              <a:rPr lang="nb-NO" sz="1600" dirty="0">
                <a:latin typeface="Calibri" panose="020F0502020204030204" pitchFamily="34" charset="0"/>
              </a:rPr>
              <a:t>og opprettholder ferdighetene så lenge som mulig.</a:t>
            </a:r>
          </a:p>
          <a:p>
            <a:pPr>
              <a:defRPr/>
            </a:pPr>
            <a:endParaRPr lang="nb-NO" sz="1600" dirty="0" smtClean="0">
              <a:latin typeface="Calibri" panose="020F0502020204030204" pitchFamily="34" charset="0"/>
            </a:endParaRPr>
          </a:p>
          <a:p>
            <a:pPr>
              <a:defRPr/>
            </a:pPr>
            <a:r>
              <a:rPr lang="nb-NO" sz="1600" dirty="0" smtClean="0">
                <a:latin typeface="Calibri" panose="020F0502020204030204" pitchFamily="34" charset="0"/>
              </a:rPr>
              <a:t>Vi </a:t>
            </a:r>
            <a:r>
              <a:rPr lang="nb-NO" sz="1600" dirty="0">
                <a:latin typeface="Calibri" panose="020F0502020204030204" pitchFamily="34" charset="0"/>
              </a:rPr>
              <a:t>har derfor flere som kun jobber </a:t>
            </a:r>
            <a:r>
              <a:rPr lang="nb-NO" sz="1600" dirty="0" smtClean="0">
                <a:latin typeface="Calibri" panose="020F0502020204030204" pitchFamily="34" charset="0"/>
              </a:rPr>
              <a:t>med </a:t>
            </a:r>
            <a:r>
              <a:rPr lang="nb-NO" sz="1600" dirty="0">
                <a:latin typeface="Calibri" panose="020F0502020204030204" pitchFamily="34" charset="0"/>
              </a:rPr>
              <a:t>aktiviteter hos oss</a:t>
            </a:r>
            <a:r>
              <a:rPr lang="nb-NO" sz="1600" dirty="0" smtClean="0">
                <a:latin typeface="Calibri" panose="020F0502020204030204" pitchFamily="34" charset="0"/>
              </a:rPr>
              <a:t>, og </a:t>
            </a:r>
            <a:r>
              <a:rPr lang="nb-NO" sz="1600" dirty="0" err="1" smtClean="0">
                <a:latin typeface="Calibri" panose="020F0502020204030204" pitchFamily="34" charset="0"/>
              </a:rPr>
              <a:t>Skaarmodellen</a:t>
            </a:r>
            <a:r>
              <a:rPr lang="nb-NO" sz="1600" dirty="0" smtClean="0">
                <a:latin typeface="Calibri" panose="020F0502020204030204" pitchFamily="34" charset="0"/>
              </a:rPr>
              <a:t> legger opp til at det alltid er personale til stede i beboerens miljø. </a:t>
            </a:r>
            <a:r>
              <a:rPr lang="nb-NO" sz="1600" dirty="0">
                <a:latin typeface="Calibri" panose="020F0502020204030204" pitchFamily="34" charset="0"/>
              </a:rPr>
              <a:t>Vår erfaring er at varierte og spennende aktiviteter, frisk luft, musikk, hjemmelaget </a:t>
            </a:r>
            <a:r>
              <a:rPr lang="nb-NO" sz="1600" dirty="0" smtClean="0">
                <a:latin typeface="Calibri" panose="020F0502020204030204" pitchFamily="34" charset="0"/>
              </a:rPr>
              <a:t>mat, nærhet til personale </a:t>
            </a:r>
            <a:r>
              <a:rPr lang="nb-NO" sz="1600" dirty="0">
                <a:latin typeface="Calibri" panose="020F0502020204030204" pitchFamily="34" charset="0"/>
              </a:rPr>
              <a:t>og en koselig atmosfære ofte er viktigere enn medisiner</a:t>
            </a:r>
            <a:r>
              <a:rPr lang="nb-NO" sz="1600" dirty="0" smtClean="0">
                <a:latin typeface="Calibri" panose="020F0502020204030204" pitchFamily="34" charset="0"/>
              </a:rPr>
              <a:t>.</a:t>
            </a:r>
          </a:p>
          <a:p>
            <a:pPr>
              <a:defRPr/>
            </a:pPr>
            <a:endParaRPr lang="nb-NO" altLang="nb-NO" sz="1600" kern="0" dirty="0">
              <a:latin typeface="Calibri" panose="020F0502020204030204" pitchFamily="34" charset="0"/>
            </a:endParaRPr>
          </a:p>
          <a:p>
            <a:pPr>
              <a:defRPr/>
            </a:pPr>
            <a:r>
              <a:rPr lang="nb-NO" altLang="nb-NO" sz="1600" kern="0" dirty="0" smtClean="0">
                <a:latin typeface="Calibri" panose="020F0502020204030204" pitchFamily="34" charset="0"/>
              </a:rPr>
              <a:t>Musikk og dyreassistert omsorg er virkemidler som vi ser at er meget effektive overfor demente beboere og skal benyttes målrettet i arbeid med denne gruppen. </a:t>
            </a:r>
            <a:endParaRPr lang="nb-NO" altLang="nb-NO" sz="1600" kern="0" dirty="0">
              <a:latin typeface="Calibri" pitchFamily="34" charset="0"/>
            </a:endParaRPr>
          </a:p>
        </p:txBody>
      </p:sp>
      <p:sp>
        <p:nvSpPr>
          <p:cNvPr id="4" name="Rettvinklet trekant 3"/>
          <p:cNvSpPr/>
          <p:nvPr/>
        </p:nvSpPr>
        <p:spPr>
          <a:xfrm rot="5400000">
            <a:off x="-738866" y="738866"/>
            <a:ext cx="2733226" cy="1255494"/>
          </a:xfrm>
          <a:prstGeom prst="r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5" name="TekstSylinder 4"/>
          <p:cNvSpPr txBox="1"/>
          <p:nvPr/>
        </p:nvSpPr>
        <p:spPr>
          <a:xfrm>
            <a:off x="174986" y="179512"/>
            <a:ext cx="301686" cy="369332"/>
          </a:xfrm>
          <a:prstGeom prst="rect">
            <a:avLst/>
          </a:prstGeom>
          <a:noFill/>
        </p:spPr>
        <p:txBody>
          <a:bodyPr wrap="none" rtlCol="0">
            <a:spAutoFit/>
          </a:bodyPr>
          <a:lstStyle/>
          <a:p>
            <a:r>
              <a:rPr lang="nb-NO" dirty="0">
                <a:solidFill>
                  <a:schemeClr val="bg1"/>
                </a:solidFill>
              </a:rPr>
              <a:t>4</a:t>
            </a:r>
          </a:p>
        </p:txBody>
      </p:sp>
      <p:sp>
        <p:nvSpPr>
          <p:cNvPr id="11" name="TekstSylinder 10"/>
          <p:cNvSpPr txBox="1"/>
          <p:nvPr/>
        </p:nvSpPr>
        <p:spPr>
          <a:xfrm>
            <a:off x="476671" y="1003538"/>
            <a:ext cx="6381329" cy="400110"/>
          </a:xfrm>
          <a:prstGeom prst="rect">
            <a:avLst/>
          </a:prstGeom>
          <a:solidFill>
            <a:srgbClr val="FFC000"/>
          </a:solidFill>
        </p:spPr>
        <p:txBody>
          <a:bodyPr wrap="square" rtlCol="0">
            <a:spAutoFit/>
          </a:bodyPr>
          <a:lstStyle/>
          <a:p>
            <a:r>
              <a:rPr lang="nb-NO" altLang="nb-NO" sz="2000" dirty="0" smtClean="0">
                <a:solidFill>
                  <a:schemeClr val="bg1"/>
                </a:solidFill>
                <a:latin typeface="Calibri" pitchFamily="34" charset="0"/>
              </a:rPr>
              <a:t>Aktiviteter</a:t>
            </a:r>
            <a:endParaRPr lang="nb-NO" altLang="nb-NO" sz="2000" dirty="0">
              <a:solidFill>
                <a:schemeClr val="bg1"/>
              </a:solidFill>
              <a:latin typeface="Calibri" pitchFamily="34" charset="0"/>
            </a:endParaRPr>
          </a:p>
        </p:txBody>
      </p:sp>
      <p:pic>
        <p:nvPicPr>
          <p:cNvPr id="2" name="Bild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57999" y="5544000"/>
            <a:ext cx="3600000" cy="3600000"/>
          </a:xfrm>
          <a:prstGeom prst="rect">
            <a:avLst/>
          </a:prstGeom>
        </p:spPr>
      </p:pic>
      <p:pic>
        <p:nvPicPr>
          <p:cNvPr id="6" name="Bild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544000"/>
            <a:ext cx="3433113" cy="3600000"/>
          </a:xfrm>
          <a:prstGeom prst="rect">
            <a:avLst/>
          </a:prstGeom>
        </p:spPr>
      </p:pic>
    </p:spTree>
    <p:extLst>
      <p:ext uri="{BB962C8B-B14F-4D97-AF65-F5344CB8AC3E}">
        <p14:creationId xmlns:p14="http://schemas.microsoft.com/office/powerpoint/2010/main" val="402753159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2985</TotalTime>
  <Words>2484</Words>
  <Application>Microsoft Office PowerPoint</Application>
  <PresentationFormat>Skjermfremvisning (4:3)</PresentationFormat>
  <Paragraphs>242</Paragraphs>
  <Slides>20</Slides>
  <Notes>0</Notes>
  <HiddenSlides>0</HiddenSlides>
  <MMClips>0</MMClips>
  <ScaleCrop>false</ScaleCrop>
  <HeadingPairs>
    <vt:vector size="6" baseType="variant">
      <vt:variant>
        <vt:lpstr>Brukte skrifter</vt:lpstr>
      </vt:variant>
      <vt:variant>
        <vt:i4>4</vt:i4>
      </vt:variant>
      <vt:variant>
        <vt:lpstr>Tema</vt:lpstr>
      </vt:variant>
      <vt:variant>
        <vt:i4>1</vt:i4>
      </vt:variant>
      <vt:variant>
        <vt:lpstr>Lysbildetitler</vt:lpstr>
      </vt:variant>
      <vt:variant>
        <vt:i4>20</vt:i4>
      </vt:variant>
    </vt:vector>
  </HeadingPairs>
  <TitlesOfParts>
    <vt:vector size="25" baseType="lpstr">
      <vt:lpstr>MS PGothic</vt:lpstr>
      <vt:lpstr>Arial</vt:lpstr>
      <vt:lpstr>Calibri</vt:lpstr>
      <vt:lpstr>Copperplate Gothic Bold</vt:lpstr>
      <vt:lpstr>Office-tema</vt:lpstr>
      <vt:lpstr>PowerPoint-presentasjon</vt:lpstr>
      <vt:lpstr>PowerPoint-presentasjon</vt:lpstr>
      <vt:lpstr>Ulike typer DEMENS</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AdmDir</dc:creator>
  <cp:lastModifiedBy>AdmDir VillaSkaar</cp:lastModifiedBy>
  <cp:revision>205</cp:revision>
  <cp:lastPrinted>2019-06-28T06:42:39Z</cp:lastPrinted>
  <dcterms:created xsi:type="dcterms:W3CDTF">2016-07-22T10:50:23Z</dcterms:created>
  <dcterms:modified xsi:type="dcterms:W3CDTF">2019-08-28T08:40:51Z</dcterms:modified>
</cp:coreProperties>
</file>